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78" r:id="rId4"/>
    <p:sldId id="266" r:id="rId5"/>
    <p:sldId id="276" r:id="rId6"/>
    <p:sldId id="279" r:id="rId7"/>
    <p:sldId id="280" r:id="rId8"/>
    <p:sldId id="282" r:id="rId9"/>
    <p:sldId id="277" r:id="rId10"/>
    <p:sldId id="274" r:id="rId11"/>
    <p:sldId id="265" r:id="rId12"/>
    <p:sldId id="264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2F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Light Style 3 –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F5AB1C69-6EDB-4FF4-983F-18BD219EF322}" styleName="Medium Style 2 –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C083E6E3-FA7D-4D7B-A595-EF9225AFEA82}" styleName="Light Style 1 –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012ECD-51FC-41F1-AA8D-1B2483CD663E}" styleName="Light Style 2 –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623"/>
    <p:restoredTop sz="96327"/>
  </p:normalViewPr>
  <p:slideViewPr>
    <p:cSldViewPr snapToGrid="0" snapToObjects="1">
      <p:cViewPr varScale="1">
        <p:scale>
          <a:sx n="72" d="100"/>
          <a:sy n="72" d="100"/>
        </p:scale>
        <p:origin x="798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4F230B9-EA84-6247-B686-C41AACE5BD5D}" type="doc">
      <dgm:prSet loTypeId="urn:microsoft.com/office/officeart/2005/8/layout/chevron2" loCatId="process" qsTypeId="urn:microsoft.com/office/officeart/2005/8/quickstyle/3d1" qsCatId="3D" csTypeId="urn:microsoft.com/office/officeart/2005/8/colors/accent1_3" csCatId="accent1" phldr="1"/>
      <dgm:spPr/>
      <dgm:t>
        <a:bodyPr/>
        <a:lstStyle/>
        <a:p>
          <a:endParaRPr lang="en-GB"/>
        </a:p>
      </dgm:t>
    </dgm:pt>
    <dgm:pt modelId="{F7E7291A-CA08-C148-9A9B-D2B3A9A3D178}">
      <dgm:prSet/>
      <dgm:spPr/>
      <dgm:t>
        <a:bodyPr/>
        <a:lstStyle/>
        <a:p>
          <a:r>
            <a:rPr lang="en-US" dirty="0"/>
            <a:t>Homophily</a:t>
          </a:r>
          <a:endParaRPr lang="en-GB" dirty="0"/>
        </a:p>
      </dgm:t>
    </dgm:pt>
    <dgm:pt modelId="{8817FADB-4FA2-2546-9FA8-D8DC2196C286}" type="parTrans" cxnId="{034F853B-E3BE-7640-930F-1322357D7251}">
      <dgm:prSet/>
      <dgm:spPr/>
      <dgm:t>
        <a:bodyPr/>
        <a:lstStyle/>
        <a:p>
          <a:endParaRPr lang="en-GB"/>
        </a:p>
      </dgm:t>
    </dgm:pt>
    <dgm:pt modelId="{8E9556E7-0AEA-F04C-9669-0A0F07DA8360}" type="sibTrans" cxnId="{034F853B-E3BE-7640-930F-1322357D7251}">
      <dgm:prSet/>
      <dgm:spPr/>
      <dgm:t>
        <a:bodyPr/>
        <a:lstStyle/>
        <a:p>
          <a:endParaRPr lang="en-GB"/>
        </a:p>
      </dgm:t>
    </dgm:pt>
    <dgm:pt modelId="{13E18CEF-B707-AD41-AE6A-549FCFDAC197}">
      <dgm:prSet custT="1"/>
      <dgm:spPr/>
      <dgm:t>
        <a:bodyPr/>
        <a:lstStyle/>
        <a:p>
          <a:pPr>
            <a:buFont typeface="Wingdings" pitchFamily="2" charset="2"/>
            <a:buChar char="ü"/>
          </a:pPr>
          <a:r>
            <a:rPr lang="en-US" sz="2800" dirty="0">
              <a:latin typeface="Microsoft Himalaya" pitchFamily="2" charset="0"/>
              <a:ea typeface="Microsoft Himalaya" pitchFamily="2" charset="0"/>
              <a:cs typeface="Microsoft Himalaya" pitchFamily="2" charset="0"/>
            </a:rPr>
            <a:t>Manager and Player share same Nationality. </a:t>
          </a:r>
          <a:endParaRPr lang="en-GB" sz="2800" dirty="0">
            <a:latin typeface="Microsoft Himalaya" pitchFamily="2" charset="0"/>
            <a:ea typeface="Microsoft Himalaya" pitchFamily="2" charset="0"/>
            <a:cs typeface="Microsoft Himalaya" pitchFamily="2" charset="0"/>
          </a:endParaRPr>
        </a:p>
      </dgm:t>
    </dgm:pt>
    <dgm:pt modelId="{995882F1-BB2C-B04C-B227-99260E456F0E}" type="parTrans" cxnId="{7EE88F87-D9B0-1C4C-AA8A-13A1203E20C2}">
      <dgm:prSet/>
      <dgm:spPr/>
      <dgm:t>
        <a:bodyPr/>
        <a:lstStyle/>
        <a:p>
          <a:endParaRPr lang="en-GB"/>
        </a:p>
      </dgm:t>
    </dgm:pt>
    <dgm:pt modelId="{2B92FAF8-EC66-6B42-8186-2E87AE51E943}" type="sibTrans" cxnId="{7EE88F87-D9B0-1C4C-AA8A-13A1203E20C2}">
      <dgm:prSet/>
      <dgm:spPr/>
      <dgm:t>
        <a:bodyPr/>
        <a:lstStyle/>
        <a:p>
          <a:endParaRPr lang="en-GB"/>
        </a:p>
      </dgm:t>
    </dgm:pt>
    <dgm:pt modelId="{D0CC9E73-DC2B-7A4D-A28D-F706D636D772}">
      <dgm:prSet/>
      <dgm:spPr/>
      <dgm:t>
        <a:bodyPr/>
        <a:lstStyle/>
        <a:p>
          <a:r>
            <a:rPr lang="en-US"/>
            <a:t>Choice</a:t>
          </a:r>
          <a:endParaRPr lang="en-GB"/>
        </a:p>
      </dgm:t>
    </dgm:pt>
    <dgm:pt modelId="{7C1A3016-CB3F-9F45-A0F1-5960155BB4CA}" type="parTrans" cxnId="{B8C72020-6D4F-4A4D-84BA-204FA9D8FA0E}">
      <dgm:prSet/>
      <dgm:spPr/>
      <dgm:t>
        <a:bodyPr/>
        <a:lstStyle/>
        <a:p>
          <a:endParaRPr lang="en-GB"/>
        </a:p>
      </dgm:t>
    </dgm:pt>
    <dgm:pt modelId="{1A918F01-BFD3-2D42-86D8-88E7C670A055}" type="sibTrans" cxnId="{B8C72020-6D4F-4A4D-84BA-204FA9D8FA0E}">
      <dgm:prSet/>
      <dgm:spPr/>
      <dgm:t>
        <a:bodyPr/>
        <a:lstStyle/>
        <a:p>
          <a:endParaRPr lang="en-GB"/>
        </a:p>
      </dgm:t>
    </dgm:pt>
    <dgm:pt modelId="{C0D8037D-8784-7042-AD66-6FAF619B72E9}">
      <dgm:prSet custT="1"/>
      <dgm:spPr/>
      <dgm:t>
        <a:bodyPr/>
        <a:lstStyle/>
        <a:p>
          <a:pPr>
            <a:buFont typeface="Wingdings" pitchFamily="2" charset="2"/>
            <a:buChar char="ü"/>
          </a:pPr>
          <a:r>
            <a:rPr lang="en-GB" sz="2800" dirty="0">
              <a:latin typeface="Microsoft Himalaya" pitchFamily="2" charset="0"/>
              <a:ea typeface="Microsoft Himalaya" pitchFamily="2" charset="0"/>
              <a:cs typeface="Microsoft Himalaya" pitchFamily="2" charset="0"/>
            </a:rPr>
            <a:t>Transfer</a:t>
          </a:r>
          <a:r>
            <a:rPr lang="en-GB" sz="2800" baseline="0" dirty="0">
              <a:latin typeface="Microsoft Himalaya" pitchFamily="2" charset="0"/>
              <a:ea typeface="Microsoft Himalaya" pitchFamily="2" charset="0"/>
              <a:cs typeface="Microsoft Himalaya" pitchFamily="2" charset="0"/>
            </a:rPr>
            <a:t> Decision stemming from same nationality.</a:t>
          </a:r>
          <a:endParaRPr lang="en-GB" sz="2800" dirty="0">
            <a:latin typeface="Microsoft Himalaya" pitchFamily="2" charset="0"/>
            <a:ea typeface="Microsoft Himalaya" pitchFamily="2" charset="0"/>
            <a:cs typeface="Microsoft Himalaya" pitchFamily="2" charset="0"/>
          </a:endParaRPr>
        </a:p>
      </dgm:t>
    </dgm:pt>
    <dgm:pt modelId="{5C0B5E1F-B6D1-4549-859E-5F58218BEC6C}" type="parTrans" cxnId="{8F9D0226-3567-D84B-8F25-C541F0D57CD4}">
      <dgm:prSet/>
      <dgm:spPr/>
      <dgm:t>
        <a:bodyPr/>
        <a:lstStyle/>
        <a:p>
          <a:endParaRPr lang="en-GB"/>
        </a:p>
      </dgm:t>
    </dgm:pt>
    <dgm:pt modelId="{385436FC-E05D-0943-BB3B-4FBD7CB48503}" type="sibTrans" cxnId="{8F9D0226-3567-D84B-8F25-C541F0D57CD4}">
      <dgm:prSet/>
      <dgm:spPr/>
      <dgm:t>
        <a:bodyPr/>
        <a:lstStyle/>
        <a:p>
          <a:endParaRPr lang="en-GB"/>
        </a:p>
      </dgm:t>
    </dgm:pt>
    <dgm:pt modelId="{22577704-6E53-E748-8EDF-B4ADAF43F725}">
      <dgm:prSet/>
      <dgm:spPr/>
      <dgm:t>
        <a:bodyPr/>
        <a:lstStyle/>
        <a:p>
          <a:r>
            <a:rPr lang="en-US" dirty="0"/>
            <a:t>Performance</a:t>
          </a:r>
          <a:endParaRPr lang="en-GB" dirty="0"/>
        </a:p>
      </dgm:t>
    </dgm:pt>
    <dgm:pt modelId="{37041588-C573-4E4A-A877-B2374516EA96}" type="parTrans" cxnId="{C965861F-40E0-A841-BDE6-26E1158030A2}">
      <dgm:prSet/>
      <dgm:spPr/>
      <dgm:t>
        <a:bodyPr/>
        <a:lstStyle/>
        <a:p>
          <a:endParaRPr lang="en-GB"/>
        </a:p>
      </dgm:t>
    </dgm:pt>
    <dgm:pt modelId="{2ACAA41C-05EB-CB4A-9512-1BDE3F00AFB6}" type="sibTrans" cxnId="{C965861F-40E0-A841-BDE6-26E1158030A2}">
      <dgm:prSet/>
      <dgm:spPr/>
      <dgm:t>
        <a:bodyPr/>
        <a:lstStyle/>
        <a:p>
          <a:endParaRPr lang="en-GB"/>
        </a:p>
      </dgm:t>
    </dgm:pt>
    <dgm:pt modelId="{F9AC599D-A9ED-F643-8247-198AD092EE1A}">
      <dgm:prSet custT="1"/>
      <dgm:spPr/>
      <dgm:t>
        <a:bodyPr/>
        <a:lstStyle/>
        <a:p>
          <a:pPr>
            <a:buFont typeface="Wingdings" pitchFamily="2" charset="2"/>
            <a:buChar char="ü"/>
          </a:pPr>
          <a:r>
            <a:rPr lang="en-GB" sz="2800" dirty="0">
              <a:latin typeface="Microsoft Himalaya" pitchFamily="2" charset="0"/>
              <a:ea typeface="Microsoft Himalaya" pitchFamily="2" charset="0"/>
              <a:cs typeface="Microsoft Himalaya" pitchFamily="2" charset="0"/>
            </a:rPr>
            <a:t>Average Points per game (</a:t>
          </a:r>
          <a:r>
            <a:rPr lang="en-GB" sz="2800" dirty="0" err="1">
              <a:latin typeface="Microsoft Himalaya" pitchFamily="2" charset="0"/>
              <a:ea typeface="Microsoft Himalaya" pitchFamily="2" charset="0"/>
              <a:cs typeface="Microsoft Himalaya" pitchFamily="2" charset="0"/>
            </a:rPr>
            <a:t>pg</a:t>
          </a:r>
          <a:r>
            <a:rPr lang="en-GB" sz="2800" dirty="0">
              <a:latin typeface="Microsoft Himalaya" pitchFamily="2" charset="0"/>
              <a:ea typeface="Microsoft Himalaya" pitchFamily="2" charset="0"/>
              <a:cs typeface="Microsoft Himalaya" pitchFamily="2" charset="0"/>
            </a:rPr>
            <a:t>) and Expected performance (Fee) compared with Minutes Played and Goals.</a:t>
          </a:r>
        </a:p>
      </dgm:t>
    </dgm:pt>
    <dgm:pt modelId="{2F25A3B3-FD9A-EE4D-8E10-6E2E7FB5DDA6}" type="parTrans" cxnId="{CD729D67-A061-D641-B542-D60351EEC222}">
      <dgm:prSet/>
      <dgm:spPr/>
      <dgm:t>
        <a:bodyPr/>
        <a:lstStyle/>
        <a:p>
          <a:endParaRPr lang="en-GB"/>
        </a:p>
      </dgm:t>
    </dgm:pt>
    <dgm:pt modelId="{75FC8A99-0732-3443-A063-0995532580A6}" type="sibTrans" cxnId="{CD729D67-A061-D641-B542-D60351EEC222}">
      <dgm:prSet/>
      <dgm:spPr/>
      <dgm:t>
        <a:bodyPr/>
        <a:lstStyle/>
        <a:p>
          <a:endParaRPr lang="en-GB"/>
        </a:p>
      </dgm:t>
    </dgm:pt>
    <dgm:pt modelId="{47D35FEE-94C2-DA4C-9293-93EC979CD47D}" type="pres">
      <dgm:prSet presAssocID="{24F230B9-EA84-6247-B686-C41AACE5BD5D}" presName="linearFlow" presStyleCnt="0">
        <dgm:presLayoutVars>
          <dgm:dir/>
          <dgm:animLvl val="lvl"/>
          <dgm:resizeHandles val="exact"/>
        </dgm:presLayoutVars>
      </dgm:prSet>
      <dgm:spPr/>
    </dgm:pt>
    <dgm:pt modelId="{E41D6B2C-C5C8-814F-AC83-573369D0760D}" type="pres">
      <dgm:prSet presAssocID="{F7E7291A-CA08-C148-9A9B-D2B3A9A3D178}" presName="composite" presStyleCnt="0"/>
      <dgm:spPr/>
    </dgm:pt>
    <dgm:pt modelId="{D0E5BE6B-3942-CA43-8718-0B657350977D}" type="pres">
      <dgm:prSet presAssocID="{F7E7291A-CA08-C148-9A9B-D2B3A9A3D178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81A81CD8-0F40-AD43-BA80-DA4434DFCDA6}" type="pres">
      <dgm:prSet presAssocID="{F7E7291A-CA08-C148-9A9B-D2B3A9A3D178}" presName="descendantText" presStyleLbl="alignAcc1" presStyleIdx="0" presStyleCnt="3">
        <dgm:presLayoutVars>
          <dgm:bulletEnabled val="1"/>
        </dgm:presLayoutVars>
      </dgm:prSet>
      <dgm:spPr/>
    </dgm:pt>
    <dgm:pt modelId="{102B02D5-5B79-1545-949C-0CC456BEE955}" type="pres">
      <dgm:prSet presAssocID="{8E9556E7-0AEA-F04C-9669-0A0F07DA8360}" presName="sp" presStyleCnt="0"/>
      <dgm:spPr/>
    </dgm:pt>
    <dgm:pt modelId="{F14AD70E-88B1-764A-B091-EA7284C2F485}" type="pres">
      <dgm:prSet presAssocID="{D0CC9E73-DC2B-7A4D-A28D-F706D636D772}" presName="composite" presStyleCnt="0"/>
      <dgm:spPr/>
    </dgm:pt>
    <dgm:pt modelId="{DC8AFD60-52CB-CF49-A1E2-89C9274859B9}" type="pres">
      <dgm:prSet presAssocID="{D0CC9E73-DC2B-7A4D-A28D-F706D636D772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CC4B4C1E-B619-C143-97FB-B4E0112FB3EC}" type="pres">
      <dgm:prSet presAssocID="{D0CC9E73-DC2B-7A4D-A28D-F706D636D772}" presName="descendantText" presStyleLbl="alignAcc1" presStyleIdx="1" presStyleCnt="3">
        <dgm:presLayoutVars>
          <dgm:bulletEnabled val="1"/>
        </dgm:presLayoutVars>
      </dgm:prSet>
      <dgm:spPr/>
    </dgm:pt>
    <dgm:pt modelId="{09B7DD62-CED1-0041-9A68-C7B91D830ADA}" type="pres">
      <dgm:prSet presAssocID="{1A918F01-BFD3-2D42-86D8-88E7C670A055}" presName="sp" presStyleCnt="0"/>
      <dgm:spPr/>
    </dgm:pt>
    <dgm:pt modelId="{989E43B9-6E68-5644-ABAE-B16DA6D1DC57}" type="pres">
      <dgm:prSet presAssocID="{22577704-6E53-E748-8EDF-B4ADAF43F725}" presName="composite" presStyleCnt="0"/>
      <dgm:spPr/>
    </dgm:pt>
    <dgm:pt modelId="{C9BAE4ED-88C2-F541-9537-4BF274E451FE}" type="pres">
      <dgm:prSet presAssocID="{22577704-6E53-E748-8EDF-B4ADAF43F725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B7633A90-8189-2A4D-BA77-F230931218FD}" type="pres">
      <dgm:prSet presAssocID="{22577704-6E53-E748-8EDF-B4ADAF43F725}" presName="descendantText" presStyleLbl="alignAcc1" presStyleIdx="2" presStyleCnt="3" custScaleY="175005" custLinFactNeighborX="0" custLinFactNeighborY="31196">
        <dgm:presLayoutVars>
          <dgm:bulletEnabled val="1"/>
        </dgm:presLayoutVars>
      </dgm:prSet>
      <dgm:spPr/>
    </dgm:pt>
  </dgm:ptLst>
  <dgm:cxnLst>
    <dgm:cxn modelId="{C965861F-40E0-A841-BDE6-26E1158030A2}" srcId="{24F230B9-EA84-6247-B686-C41AACE5BD5D}" destId="{22577704-6E53-E748-8EDF-B4ADAF43F725}" srcOrd="2" destOrd="0" parTransId="{37041588-C573-4E4A-A877-B2374516EA96}" sibTransId="{2ACAA41C-05EB-CB4A-9512-1BDE3F00AFB6}"/>
    <dgm:cxn modelId="{B8C72020-6D4F-4A4D-84BA-204FA9D8FA0E}" srcId="{24F230B9-EA84-6247-B686-C41AACE5BD5D}" destId="{D0CC9E73-DC2B-7A4D-A28D-F706D636D772}" srcOrd="1" destOrd="0" parTransId="{7C1A3016-CB3F-9F45-A0F1-5960155BB4CA}" sibTransId="{1A918F01-BFD3-2D42-86D8-88E7C670A055}"/>
    <dgm:cxn modelId="{174FCD24-C66D-4341-91B8-9264C2DE5702}" type="presOf" srcId="{24F230B9-EA84-6247-B686-C41AACE5BD5D}" destId="{47D35FEE-94C2-DA4C-9293-93EC979CD47D}" srcOrd="0" destOrd="0" presId="urn:microsoft.com/office/officeart/2005/8/layout/chevron2"/>
    <dgm:cxn modelId="{8F9D0226-3567-D84B-8F25-C541F0D57CD4}" srcId="{D0CC9E73-DC2B-7A4D-A28D-F706D636D772}" destId="{C0D8037D-8784-7042-AD66-6FAF619B72E9}" srcOrd="0" destOrd="0" parTransId="{5C0B5E1F-B6D1-4549-859E-5F58218BEC6C}" sibTransId="{385436FC-E05D-0943-BB3B-4FBD7CB48503}"/>
    <dgm:cxn modelId="{3B17CA38-8809-4441-9716-06CF80401D1E}" type="presOf" srcId="{F7E7291A-CA08-C148-9A9B-D2B3A9A3D178}" destId="{D0E5BE6B-3942-CA43-8718-0B657350977D}" srcOrd="0" destOrd="0" presId="urn:microsoft.com/office/officeart/2005/8/layout/chevron2"/>
    <dgm:cxn modelId="{034F853B-E3BE-7640-930F-1322357D7251}" srcId="{24F230B9-EA84-6247-B686-C41AACE5BD5D}" destId="{F7E7291A-CA08-C148-9A9B-D2B3A9A3D178}" srcOrd="0" destOrd="0" parTransId="{8817FADB-4FA2-2546-9FA8-D8DC2196C286}" sibTransId="{8E9556E7-0AEA-F04C-9669-0A0F07DA8360}"/>
    <dgm:cxn modelId="{B254003D-73FC-AE48-AD4F-5B1D6396F72B}" type="presOf" srcId="{D0CC9E73-DC2B-7A4D-A28D-F706D636D772}" destId="{DC8AFD60-52CB-CF49-A1E2-89C9274859B9}" srcOrd="0" destOrd="0" presId="urn:microsoft.com/office/officeart/2005/8/layout/chevron2"/>
    <dgm:cxn modelId="{51763463-6EFF-284B-AFC4-6C9388DDD0B5}" type="presOf" srcId="{13E18CEF-B707-AD41-AE6A-549FCFDAC197}" destId="{81A81CD8-0F40-AD43-BA80-DA4434DFCDA6}" srcOrd="0" destOrd="0" presId="urn:microsoft.com/office/officeart/2005/8/layout/chevron2"/>
    <dgm:cxn modelId="{CD729D67-A061-D641-B542-D60351EEC222}" srcId="{22577704-6E53-E748-8EDF-B4ADAF43F725}" destId="{F9AC599D-A9ED-F643-8247-198AD092EE1A}" srcOrd="0" destOrd="0" parTransId="{2F25A3B3-FD9A-EE4D-8E10-6E2E7FB5DDA6}" sibTransId="{75FC8A99-0732-3443-A063-0995532580A6}"/>
    <dgm:cxn modelId="{09D9914F-6B8F-4E43-A94F-DDFD53286D09}" type="presOf" srcId="{F9AC599D-A9ED-F643-8247-198AD092EE1A}" destId="{B7633A90-8189-2A4D-BA77-F230931218FD}" srcOrd="0" destOrd="0" presId="urn:microsoft.com/office/officeart/2005/8/layout/chevron2"/>
    <dgm:cxn modelId="{7EE88F87-D9B0-1C4C-AA8A-13A1203E20C2}" srcId="{F7E7291A-CA08-C148-9A9B-D2B3A9A3D178}" destId="{13E18CEF-B707-AD41-AE6A-549FCFDAC197}" srcOrd="0" destOrd="0" parTransId="{995882F1-BB2C-B04C-B227-99260E456F0E}" sibTransId="{2B92FAF8-EC66-6B42-8186-2E87AE51E943}"/>
    <dgm:cxn modelId="{346E3CA6-3614-764A-8573-CE1918933CDC}" type="presOf" srcId="{C0D8037D-8784-7042-AD66-6FAF619B72E9}" destId="{CC4B4C1E-B619-C143-97FB-B4E0112FB3EC}" srcOrd="0" destOrd="0" presId="urn:microsoft.com/office/officeart/2005/8/layout/chevron2"/>
    <dgm:cxn modelId="{B82E49FC-8E26-E14E-A34E-E00542F6FEE3}" type="presOf" srcId="{22577704-6E53-E748-8EDF-B4ADAF43F725}" destId="{C9BAE4ED-88C2-F541-9537-4BF274E451FE}" srcOrd="0" destOrd="0" presId="urn:microsoft.com/office/officeart/2005/8/layout/chevron2"/>
    <dgm:cxn modelId="{B37E3417-8E2E-AB47-AEA8-A437483E89E4}" type="presParOf" srcId="{47D35FEE-94C2-DA4C-9293-93EC979CD47D}" destId="{E41D6B2C-C5C8-814F-AC83-573369D0760D}" srcOrd="0" destOrd="0" presId="urn:microsoft.com/office/officeart/2005/8/layout/chevron2"/>
    <dgm:cxn modelId="{9BB37211-2350-D54F-9329-8CE49B1ABF58}" type="presParOf" srcId="{E41D6B2C-C5C8-814F-AC83-573369D0760D}" destId="{D0E5BE6B-3942-CA43-8718-0B657350977D}" srcOrd="0" destOrd="0" presId="urn:microsoft.com/office/officeart/2005/8/layout/chevron2"/>
    <dgm:cxn modelId="{471B6FCC-FF82-2A4E-8C14-89410F68DF7F}" type="presParOf" srcId="{E41D6B2C-C5C8-814F-AC83-573369D0760D}" destId="{81A81CD8-0F40-AD43-BA80-DA4434DFCDA6}" srcOrd="1" destOrd="0" presId="urn:microsoft.com/office/officeart/2005/8/layout/chevron2"/>
    <dgm:cxn modelId="{E17329D0-9BDF-D842-B101-537C5616BB51}" type="presParOf" srcId="{47D35FEE-94C2-DA4C-9293-93EC979CD47D}" destId="{102B02D5-5B79-1545-949C-0CC456BEE955}" srcOrd="1" destOrd="0" presId="urn:microsoft.com/office/officeart/2005/8/layout/chevron2"/>
    <dgm:cxn modelId="{D7AB2204-0988-F24C-8C2C-948EB9659071}" type="presParOf" srcId="{47D35FEE-94C2-DA4C-9293-93EC979CD47D}" destId="{F14AD70E-88B1-764A-B091-EA7284C2F485}" srcOrd="2" destOrd="0" presId="urn:microsoft.com/office/officeart/2005/8/layout/chevron2"/>
    <dgm:cxn modelId="{31B96C8F-5CBE-5548-94AE-5FFF830800F4}" type="presParOf" srcId="{F14AD70E-88B1-764A-B091-EA7284C2F485}" destId="{DC8AFD60-52CB-CF49-A1E2-89C9274859B9}" srcOrd="0" destOrd="0" presId="urn:microsoft.com/office/officeart/2005/8/layout/chevron2"/>
    <dgm:cxn modelId="{BDAF0FE5-61E2-F644-A94D-76EAA92AFA8E}" type="presParOf" srcId="{F14AD70E-88B1-764A-B091-EA7284C2F485}" destId="{CC4B4C1E-B619-C143-97FB-B4E0112FB3EC}" srcOrd="1" destOrd="0" presId="urn:microsoft.com/office/officeart/2005/8/layout/chevron2"/>
    <dgm:cxn modelId="{2C8D0402-CC03-6F46-B76A-A9CBA0935BFF}" type="presParOf" srcId="{47D35FEE-94C2-DA4C-9293-93EC979CD47D}" destId="{09B7DD62-CED1-0041-9A68-C7B91D830ADA}" srcOrd="3" destOrd="0" presId="urn:microsoft.com/office/officeart/2005/8/layout/chevron2"/>
    <dgm:cxn modelId="{F7CD9DF8-B5C1-D546-9FF8-236E773C2575}" type="presParOf" srcId="{47D35FEE-94C2-DA4C-9293-93EC979CD47D}" destId="{989E43B9-6E68-5644-ABAE-B16DA6D1DC57}" srcOrd="4" destOrd="0" presId="urn:microsoft.com/office/officeart/2005/8/layout/chevron2"/>
    <dgm:cxn modelId="{5DA17DCC-F389-9743-AC10-448AA423E982}" type="presParOf" srcId="{989E43B9-6E68-5644-ABAE-B16DA6D1DC57}" destId="{C9BAE4ED-88C2-F541-9537-4BF274E451FE}" srcOrd="0" destOrd="0" presId="urn:microsoft.com/office/officeart/2005/8/layout/chevron2"/>
    <dgm:cxn modelId="{B64ACC3A-AEA6-6743-89B5-070407DF53A3}" type="presParOf" srcId="{989E43B9-6E68-5644-ABAE-B16DA6D1DC57}" destId="{B7633A90-8189-2A4D-BA77-F230931218FD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D99A73F-842D-924F-B2CC-1952DE8E31EF}" type="doc">
      <dgm:prSet loTypeId="urn:microsoft.com/office/officeart/2005/8/layout/lProcess3" loCatId="process" qsTypeId="urn:microsoft.com/office/officeart/2005/8/quickstyle/simple1" qsCatId="simple" csTypeId="urn:microsoft.com/office/officeart/2005/8/colors/accent0_3" csCatId="mainScheme"/>
      <dgm:spPr/>
      <dgm:t>
        <a:bodyPr/>
        <a:lstStyle/>
        <a:p>
          <a:endParaRPr lang="en-GB"/>
        </a:p>
      </dgm:t>
    </dgm:pt>
    <dgm:pt modelId="{49E5EDAA-D29E-2E4F-8355-B636C770ECEE}">
      <dgm:prSet/>
      <dgm:spPr/>
      <dgm:t>
        <a:bodyPr/>
        <a:lstStyle/>
        <a:p>
          <a:r>
            <a:rPr lang="en-US" dirty="0"/>
            <a:t>Transfermarket.de </a:t>
          </a:r>
          <a:endParaRPr lang="en-GB" dirty="0"/>
        </a:p>
      </dgm:t>
    </dgm:pt>
    <dgm:pt modelId="{B9766BE8-5586-4044-A56E-B89BC9341E50}" type="parTrans" cxnId="{8B100581-EBE2-F147-B72A-7EE4BF5D7034}">
      <dgm:prSet/>
      <dgm:spPr/>
      <dgm:t>
        <a:bodyPr/>
        <a:lstStyle/>
        <a:p>
          <a:endParaRPr lang="en-GB"/>
        </a:p>
      </dgm:t>
    </dgm:pt>
    <dgm:pt modelId="{3915278F-2602-3146-9DAE-05EAF526E80D}" type="sibTrans" cxnId="{8B100581-EBE2-F147-B72A-7EE4BF5D7034}">
      <dgm:prSet/>
      <dgm:spPr/>
      <dgm:t>
        <a:bodyPr/>
        <a:lstStyle/>
        <a:p>
          <a:endParaRPr lang="en-GB"/>
        </a:p>
      </dgm:t>
    </dgm:pt>
    <dgm:pt modelId="{59F46725-8495-3848-AC09-ACFEBF0EF764}">
      <dgm:prSet/>
      <dgm:spPr/>
      <dgm:t>
        <a:bodyPr/>
        <a:lstStyle/>
        <a:p>
          <a:r>
            <a:rPr lang="en-US" dirty="0"/>
            <a:t>English premier league In and out transfers from 1996-2020</a:t>
          </a:r>
          <a:endParaRPr lang="en-GB" dirty="0"/>
        </a:p>
      </dgm:t>
    </dgm:pt>
    <dgm:pt modelId="{CB357A45-16AB-B249-A93F-AE0DC1267743}" type="parTrans" cxnId="{AD5F5605-B87A-7C4D-B81C-1A7841C40DFE}">
      <dgm:prSet/>
      <dgm:spPr/>
      <dgm:t>
        <a:bodyPr/>
        <a:lstStyle/>
        <a:p>
          <a:endParaRPr lang="en-GB"/>
        </a:p>
      </dgm:t>
    </dgm:pt>
    <dgm:pt modelId="{5E9C07DC-193A-3C4B-8E8F-6664A24264F2}" type="sibTrans" cxnId="{AD5F5605-B87A-7C4D-B81C-1A7841C40DFE}">
      <dgm:prSet/>
      <dgm:spPr/>
      <dgm:t>
        <a:bodyPr/>
        <a:lstStyle/>
        <a:p>
          <a:endParaRPr lang="en-GB"/>
        </a:p>
      </dgm:t>
    </dgm:pt>
    <dgm:pt modelId="{D85CB97B-CC0C-7749-BDBE-C34C054592ED}">
      <dgm:prSet/>
      <dgm:spPr/>
      <dgm:t>
        <a:bodyPr/>
        <a:lstStyle/>
        <a:p>
          <a:r>
            <a:rPr lang="en-US"/>
            <a:t>Statbunker.com</a:t>
          </a:r>
          <a:endParaRPr lang="en-GB"/>
        </a:p>
      </dgm:t>
    </dgm:pt>
    <dgm:pt modelId="{31F513A5-5F0B-B946-93E0-EA22A3388818}" type="parTrans" cxnId="{184BAB85-5799-DB44-A7D9-A9043DA500C5}">
      <dgm:prSet/>
      <dgm:spPr/>
      <dgm:t>
        <a:bodyPr/>
        <a:lstStyle/>
        <a:p>
          <a:endParaRPr lang="en-GB"/>
        </a:p>
      </dgm:t>
    </dgm:pt>
    <dgm:pt modelId="{87725A3A-6D5D-DD45-9545-86ECCFB8342E}" type="sibTrans" cxnId="{184BAB85-5799-DB44-A7D9-A9043DA500C5}">
      <dgm:prSet/>
      <dgm:spPr/>
      <dgm:t>
        <a:bodyPr/>
        <a:lstStyle/>
        <a:p>
          <a:endParaRPr lang="en-GB"/>
        </a:p>
      </dgm:t>
    </dgm:pt>
    <dgm:pt modelId="{3568B529-5E81-6D42-8D5C-D2EAACFA0AA3}">
      <dgm:prSet/>
      <dgm:spPr/>
      <dgm:t>
        <a:bodyPr/>
        <a:lstStyle/>
        <a:p>
          <a:r>
            <a:rPr lang="en-US"/>
            <a:t>Manager Nationality, Average points, Tenure and Club</a:t>
          </a:r>
          <a:endParaRPr lang="en-GB"/>
        </a:p>
      </dgm:t>
    </dgm:pt>
    <dgm:pt modelId="{AC344577-9403-F647-807C-A412202E22D2}" type="parTrans" cxnId="{21B860B9-0573-1249-9F99-83C689315B25}">
      <dgm:prSet/>
      <dgm:spPr/>
      <dgm:t>
        <a:bodyPr/>
        <a:lstStyle/>
        <a:p>
          <a:endParaRPr lang="en-GB"/>
        </a:p>
      </dgm:t>
    </dgm:pt>
    <dgm:pt modelId="{2E85B4E9-6901-6940-95EE-995892D6DD46}" type="sibTrans" cxnId="{21B860B9-0573-1249-9F99-83C689315B25}">
      <dgm:prSet/>
      <dgm:spPr/>
      <dgm:t>
        <a:bodyPr/>
        <a:lstStyle/>
        <a:p>
          <a:endParaRPr lang="en-GB"/>
        </a:p>
      </dgm:t>
    </dgm:pt>
    <dgm:pt modelId="{BC462978-526B-7B40-B690-D70A0DBA4699}">
      <dgm:prSet/>
      <dgm:spPr/>
      <dgm:t>
        <a:bodyPr/>
        <a:lstStyle/>
        <a:p>
          <a:r>
            <a:rPr lang="en-US"/>
            <a:t>Wikipedia.com</a:t>
          </a:r>
          <a:endParaRPr lang="en-GB"/>
        </a:p>
      </dgm:t>
    </dgm:pt>
    <dgm:pt modelId="{1818CB4C-A3F5-2740-B4B3-55A7433055C3}" type="parTrans" cxnId="{46289FFB-1A0B-8244-BA7E-64C05B9907D5}">
      <dgm:prSet/>
      <dgm:spPr/>
      <dgm:t>
        <a:bodyPr/>
        <a:lstStyle/>
        <a:p>
          <a:endParaRPr lang="en-GB"/>
        </a:p>
      </dgm:t>
    </dgm:pt>
    <dgm:pt modelId="{489029F9-1498-2749-8358-8561E0B8F893}" type="sibTrans" cxnId="{46289FFB-1A0B-8244-BA7E-64C05B9907D5}">
      <dgm:prSet/>
      <dgm:spPr/>
      <dgm:t>
        <a:bodyPr/>
        <a:lstStyle/>
        <a:p>
          <a:endParaRPr lang="en-GB"/>
        </a:p>
      </dgm:t>
    </dgm:pt>
    <dgm:pt modelId="{3E284EFE-3442-A34E-9DDA-10C743FEBE56}">
      <dgm:prSet/>
      <dgm:spPr/>
      <dgm:t>
        <a:bodyPr/>
        <a:lstStyle/>
        <a:p>
          <a:r>
            <a:rPr lang="en-US"/>
            <a:t>Player nationalities and minutes played</a:t>
          </a:r>
          <a:endParaRPr lang="en-GB"/>
        </a:p>
      </dgm:t>
    </dgm:pt>
    <dgm:pt modelId="{FB019F7C-9F55-E54E-958B-643D1F2C51F8}" type="parTrans" cxnId="{2C797995-437F-A149-A3FD-6C0C4B6C1B7A}">
      <dgm:prSet/>
      <dgm:spPr/>
      <dgm:t>
        <a:bodyPr/>
        <a:lstStyle/>
        <a:p>
          <a:endParaRPr lang="en-GB"/>
        </a:p>
      </dgm:t>
    </dgm:pt>
    <dgm:pt modelId="{F766CA57-D751-0F49-9CC8-38AFB1695A4C}" type="sibTrans" cxnId="{2C797995-437F-A149-A3FD-6C0C4B6C1B7A}">
      <dgm:prSet/>
      <dgm:spPr/>
      <dgm:t>
        <a:bodyPr/>
        <a:lstStyle/>
        <a:p>
          <a:endParaRPr lang="en-GB"/>
        </a:p>
      </dgm:t>
    </dgm:pt>
    <dgm:pt modelId="{043BD887-7788-984C-AF01-8589AF2E4421}" type="pres">
      <dgm:prSet presAssocID="{5D99A73F-842D-924F-B2CC-1952DE8E31EF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2A7B268D-0622-1E46-AA96-48D98ECF0C14}" type="pres">
      <dgm:prSet presAssocID="{49E5EDAA-D29E-2E4F-8355-B636C770ECEE}" presName="horFlow" presStyleCnt="0"/>
      <dgm:spPr/>
    </dgm:pt>
    <dgm:pt modelId="{E0481715-A507-C345-AE30-C0583418F7AB}" type="pres">
      <dgm:prSet presAssocID="{49E5EDAA-D29E-2E4F-8355-B636C770ECEE}" presName="bigChev" presStyleLbl="node1" presStyleIdx="0" presStyleCnt="3"/>
      <dgm:spPr/>
    </dgm:pt>
    <dgm:pt modelId="{B41907DF-9FF6-6948-8541-E1706E98903A}" type="pres">
      <dgm:prSet presAssocID="{CB357A45-16AB-B249-A93F-AE0DC1267743}" presName="parTrans" presStyleCnt="0"/>
      <dgm:spPr/>
    </dgm:pt>
    <dgm:pt modelId="{22A1EC4D-6DA6-1E4B-9BF4-1D4EF865FE46}" type="pres">
      <dgm:prSet presAssocID="{59F46725-8495-3848-AC09-ACFEBF0EF764}" presName="node" presStyleLbl="alignAccFollowNode1" presStyleIdx="0" presStyleCnt="3">
        <dgm:presLayoutVars>
          <dgm:bulletEnabled val="1"/>
        </dgm:presLayoutVars>
      </dgm:prSet>
      <dgm:spPr/>
    </dgm:pt>
    <dgm:pt modelId="{01297091-ECEA-1D49-B215-9A2FADDC1A7F}" type="pres">
      <dgm:prSet presAssocID="{49E5EDAA-D29E-2E4F-8355-B636C770ECEE}" presName="vSp" presStyleCnt="0"/>
      <dgm:spPr/>
    </dgm:pt>
    <dgm:pt modelId="{A3320722-7013-794C-B4AB-C4359E2BCEA6}" type="pres">
      <dgm:prSet presAssocID="{D85CB97B-CC0C-7749-BDBE-C34C054592ED}" presName="horFlow" presStyleCnt="0"/>
      <dgm:spPr/>
    </dgm:pt>
    <dgm:pt modelId="{8759C740-8614-EE48-B761-90E7996D6E54}" type="pres">
      <dgm:prSet presAssocID="{D85CB97B-CC0C-7749-BDBE-C34C054592ED}" presName="bigChev" presStyleLbl="node1" presStyleIdx="1" presStyleCnt="3"/>
      <dgm:spPr/>
    </dgm:pt>
    <dgm:pt modelId="{BA6377E6-BE5C-C943-AC76-87DADD5437E7}" type="pres">
      <dgm:prSet presAssocID="{AC344577-9403-F647-807C-A412202E22D2}" presName="parTrans" presStyleCnt="0"/>
      <dgm:spPr/>
    </dgm:pt>
    <dgm:pt modelId="{30409ED2-62C9-9A4A-AC30-CC99E9E24EA1}" type="pres">
      <dgm:prSet presAssocID="{3568B529-5E81-6D42-8D5C-D2EAACFA0AA3}" presName="node" presStyleLbl="alignAccFollowNode1" presStyleIdx="1" presStyleCnt="3">
        <dgm:presLayoutVars>
          <dgm:bulletEnabled val="1"/>
        </dgm:presLayoutVars>
      </dgm:prSet>
      <dgm:spPr/>
    </dgm:pt>
    <dgm:pt modelId="{FF8FCF36-FEB2-CE4F-8B65-3F775A083BED}" type="pres">
      <dgm:prSet presAssocID="{D85CB97B-CC0C-7749-BDBE-C34C054592ED}" presName="vSp" presStyleCnt="0"/>
      <dgm:spPr/>
    </dgm:pt>
    <dgm:pt modelId="{D4CB27F5-EBCE-E94C-BAC3-57C054AD967C}" type="pres">
      <dgm:prSet presAssocID="{BC462978-526B-7B40-B690-D70A0DBA4699}" presName="horFlow" presStyleCnt="0"/>
      <dgm:spPr/>
    </dgm:pt>
    <dgm:pt modelId="{1396D676-9009-2545-928D-2C3E41D21A3D}" type="pres">
      <dgm:prSet presAssocID="{BC462978-526B-7B40-B690-D70A0DBA4699}" presName="bigChev" presStyleLbl="node1" presStyleIdx="2" presStyleCnt="3"/>
      <dgm:spPr/>
    </dgm:pt>
    <dgm:pt modelId="{7AE399C5-DAA0-8447-BAED-6C345FB838EB}" type="pres">
      <dgm:prSet presAssocID="{FB019F7C-9F55-E54E-958B-643D1F2C51F8}" presName="parTrans" presStyleCnt="0"/>
      <dgm:spPr/>
    </dgm:pt>
    <dgm:pt modelId="{D08FEB51-563B-2048-97BA-4F7026574CF4}" type="pres">
      <dgm:prSet presAssocID="{3E284EFE-3442-A34E-9DDA-10C743FEBE56}" presName="node" presStyleLbl="alignAccFollowNode1" presStyleIdx="2" presStyleCnt="3">
        <dgm:presLayoutVars>
          <dgm:bulletEnabled val="1"/>
        </dgm:presLayoutVars>
      </dgm:prSet>
      <dgm:spPr/>
    </dgm:pt>
  </dgm:ptLst>
  <dgm:cxnLst>
    <dgm:cxn modelId="{AD5F5605-B87A-7C4D-B81C-1A7841C40DFE}" srcId="{49E5EDAA-D29E-2E4F-8355-B636C770ECEE}" destId="{59F46725-8495-3848-AC09-ACFEBF0EF764}" srcOrd="0" destOrd="0" parTransId="{CB357A45-16AB-B249-A93F-AE0DC1267743}" sibTransId="{5E9C07DC-193A-3C4B-8E8F-6664A24264F2}"/>
    <dgm:cxn modelId="{48191808-E798-DF4A-BDB9-9715703CE0F3}" type="presOf" srcId="{49E5EDAA-D29E-2E4F-8355-B636C770ECEE}" destId="{E0481715-A507-C345-AE30-C0583418F7AB}" srcOrd="0" destOrd="0" presId="urn:microsoft.com/office/officeart/2005/8/layout/lProcess3"/>
    <dgm:cxn modelId="{F7205D28-92CC-DF4E-A531-8F790C3961AF}" type="presOf" srcId="{3568B529-5E81-6D42-8D5C-D2EAACFA0AA3}" destId="{30409ED2-62C9-9A4A-AC30-CC99E9E24EA1}" srcOrd="0" destOrd="0" presId="urn:microsoft.com/office/officeart/2005/8/layout/lProcess3"/>
    <dgm:cxn modelId="{AD04E060-6338-3041-AA8E-363BD9978786}" type="presOf" srcId="{BC462978-526B-7B40-B690-D70A0DBA4699}" destId="{1396D676-9009-2545-928D-2C3E41D21A3D}" srcOrd="0" destOrd="0" presId="urn:microsoft.com/office/officeart/2005/8/layout/lProcess3"/>
    <dgm:cxn modelId="{8ECB2F44-273B-FF41-B713-DE249AD3A96F}" type="presOf" srcId="{5D99A73F-842D-924F-B2CC-1952DE8E31EF}" destId="{043BD887-7788-984C-AF01-8589AF2E4421}" srcOrd="0" destOrd="0" presId="urn:microsoft.com/office/officeart/2005/8/layout/lProcess3"/>
    <dgm:cxn modelId="{7B523E56-A81B-0B43-AAB1-D3399FCCE2DA}" type="presOf" srcId="{D85CB97B-CC0C-7749-BDBE-C34C054592ED}" destId="{8759C740-8614-EE48-B761-90E7996D6E54}" srcOrd="0" destOrd="0" presId="urn:microsoft.com/office/officeart/2005/8/layout/lProcess3"/>
    <dgm:cxn modelId="{8B100581-EBE2-F147-B72A-7EE4BF5D7034}" srcId="{5D99A73F-842D-924F-B2CC-1952DE8E31EF}" destId="{49E5EDAA-D29E-2E4F-8355-B636C770ECEE}" srcOrd="0" destOrd="0" parTransId="{B9766BE8-5586-4044-A56E-B89BC9341E50}" sibTransId="{3915278F-2602-3146-9DAE-05EAF526E80D}"/>
    <dgm:cxn modelId="{184BAB85-5799-DB44-A7D9-A9043DA500C5}" srcId="{5D99A73F-842D-924F-B2CC-1952DE8E31EF}" destId="{D85CB97B-CC0C-7749-BDBE-C34C054592ED}" srcOrd="1" destOrd="0" parTransId="{31F513A5-5F0B-B946-93E0-EA22A3388818}" sibTransId="{87725A3A-6D5D-DD45-9545-86ECCFB8342E}"/>
    <dgm:cxn modelId="{2C797995-437F-A149-A3FD-6C0C4B6C1B7A}" srcId="{BC462978-526B-7B40-B690-D70A0DBA4699}" destId="{3E284EFE-3442-A34E-9DDA-10C743FEBE56}" srcOrd="0" destOrd="0" parTransId="{FB019F7C-9F55-E54E-958B-643D1F2C51F8}" sibTransId="{F766CA57-D751-0F49-9CC8-38AFB1695A4C}"/>
    <dgm:cxn modelId="{068B3BB8-CADF-7C46-BA3B-8980E97FD91F}" type="presOf" srcId="{59F46725-8495-3848-AC09-ACFEBF0EF764}" destId="{22A1EC4D-6DA6-1E4B-9BF4-1D4EF865FE46}" srcOrd="0" destOrd="0" presId="urn:microsoft.com/office/officeart/2005/8/layout/lProcess3"/>
    <dgm:cxn modelId="{21B860B9-0573-1249-9F99-83C689315B25}" srcId="{D85CB97B-CC0C-7749-BDBE-C34C054592ED}" destId="{3568B529-5E81-6D42-8D5C-D2EAACFA0AA3}" srcOrd="0" destOrd="0" parTransId="{AC344577-9403-F647-807C-A412202E22D2}" sibTransId="{2E85B4E9-6901-6940-95EE-995892D6DD46}"/>
    <dgm:cxn modelId="{983FA9D4-4A94-7B44-B32C-53F7FAF9BDD3}" type="presOf" srcId="{3E284EFE-3442-A34E-9DDA-10C743FEBE56}" destId="{D08FEB51-563B-2048-97BA-4F7026574CF4}" srcOrd="0" destOrd="0" presId="urn:microsoft.com/office/officeart/2005/8/layout/lProcess3"/>
    <dgm:cxn modelId="{46289FFB-1A0B-8244-BA7E-64C05B9907D5}" srcId="{5D99A73F-842D-924F-B2CC-1952DE8E31EF}" destId="{BC462978-526B-7B40-B690-D70A0DBA4699}" srcOrd="2" destOrd="0" parTransId="{1818CB4C-A3F5-2740-B4B3-55A7433055C3}" sibTransId="{489029F9-1498-2749-8358-8561E0B8F893}"/>
    <dgm:cxn modelId="{7295D61F-24BD-F640-A0D9-5C79AACBBE27}" type="presParOf" srcId="{043BD887-7788-984C-AF01-8589AF2E4421}" destId="{2A7B268D-0622-1E46-AA96-48D98ECF0C14}" srcOrd="0" destOrd="0" presId="urn:microsoft.com/office/officeart/2005/8/layout/lProcess3"/>
    <dgm:cxn modelId="{2251E9B6-1956-8246-BBFD-DB7185965E1C}" type="presParOf" srcId="{2A7B268D-0622-1E46-AA96-48D98ECF0C14}" destId="{E0481715-A507-C345-AE30-C0583418F7AB}" srcOrd="0" destOrd="0" presId="urn:microsoft.com/office/officeart/2005/8/layout/lProcess3"/>
    <dgm:cxn modelId="{C2725407-6D21-9949-AA53-41A74AFA8453}" type="presParOf" srcId="{2A7B268D-0622-1E46-AA96-48D98ECF0C14}" destId="{B41907DF-9FF6-6948-8541-E1706E98903A}" srcOrd="1" destOrd="0" presId="urn:microsoft.com/office/officeart/2005/8/layout/lProcess3"/>
    <dgm:cxn modelId="{C5E805F3-700C-2644-B4F2-B4FA0C96C628}" type="presParOf" srcId="{2A7B268D-0622-1E46-AA96-48D98ECF0C14}" destId="{22A1EC4D-6DA6-1E4B-9BF4-1D4EF865FE46}" srcOrd="2" destOrd="0" presId="urn:microsoft.com/office/officeart/2005/8/layout/lProcess3"/>
    <dgm:cxn modelId="{F72EA286-0EE7-4749-93B4-D4B197DEA630}" type="presParOf" srcId="{043BD887-7788-984C-AF01-8589AF2E4421}" destId="{01297091-ECEA-1D49-B215-9A2FADDC1A7F}" srcOrd="1" destOrd="0" presId="urn:microsoft.com/office/officeart/2005/8/layout/lProcess3"/>
    <dgm:cxn modelId="{A1EBE04E-F02A-3D48-9870-FC55BC28281A}" type="presParOf" srcId="{043BD887-7788-984C-AF01-8589AF2E4421}" destId="{A3320722-7013-794C-B4AB-C4359E2BCEA6}" srcOrd="2" destOrd="0" presId="urn:microsoft.com/office/officeart/2005/8/layout/lProcess3"/>
    <dgm:cxn modelId="{CDD0B609-64AB-5C43-A052-3451D14CFF0E}" type="presParOf" srcId="{A3320722-7013-794C-B4AB-C4359E2BCEA6}" destId="{8759C740-8614-EE48-B761-90E7996D6E54}" srcOrd="0" destOrd="0" presId="urn:microsoft.com/office/officeart/2005/8/layout/lProcess3"/>
    <dgm:cxn modelId="{45FFE117-A3A9-4E42-BF42-755B05CEA80F}" type="presParOf" srcId="{A3320722-7013-794C-B4AB-C4359E2BCEA6}" destId="{BA6377E6-BE5C-C943-AC76-87DADD5437E7}" srcOrd="1" destOrd="0" presId="urn:microsoft.com/office/officeart/2005/8/layout/lProcess3"/>
    <dgm:cxn modelId="{3A0B0D0B-DF64-5646-8FD7-435CC2231EC3}" type="presParOf" srcId="{A3320722-7013-794C-B4AB-C4359E2BCEA6}" destId="{30409ED2-62C9-9A4A-AC30-CC99E9E24EA1}" srcOrd="2" destOrd="0" presId="urn:microsoft.com/office/officeart/2005/8/layout/lProcess3"/>
    <dgm:cxn modelId="{96C863B6-4C84-1147-9DD3-5DEBE5EF1C0A}" type="presParOf" srcId="{043BD887-7788-984C-AF01-8589AF2E4421}" destId="{FF8FCF36-FEB2-CE4F-8B65-3F775A083BED}" srcOrd="3" destOrd="0" presId="urn:microsoft.com/office/officeart/2005/8/layout/lProcess3"/>
    <dgm:cxn modelId="{14387D3A-DF47-E343-A9CE-5A465C47D7AB}" type="presParOf" srcId="{043BD887-7788-984C-AF01-8589AF2E4421}" destId="{D4CB27F5-EBCE-E94C-BAC3-57C054AD967C}" srcOrd="4" destOrd="0" presId="urn:microsoft.com/office/officeart/2005/8/layout/lProcess3"/>
    <dgm:cxn modelId="{2DCD7254-BDD3-0844-B0D4-E96E05890858}" type="presParOf" srcId="{D4CB27F5-EBCE-E94C-BAC3-57C054AD967C}" destId="{1396D676-9009-2545-928D-2C3E41D21A3D}" srcOrd="0" destOrd="0" presId="urn:microsoft.com/office/officeart/2005/8/layout/lProcess3"/>
    <dgm:cxn modelId="{4BA03B02-B9C7-894B-85D6-D9EEB23EC951}" type="presParOf" srcId="{D4CB27F5-EBCE-E94C-BAC3-57C054AD967C}" destId="{7AE399C5-DAA0-8447-BAED-6C345FB838EB}" srcOrd="1" destOrd="0" presId="urn:microsoft.com/office/officeart/2005/8/layout/lProcess3"/>
    <dgm:cxn modelId="{47111550-A8DD-C94D-A86C-3F71ED8CC916}" type="presParOf" srcId="{D4CB27F5-EBCE-E94C-BAC3-57C054AD967C}" destId="{D08FEB51-563B-2048-97BA-4F7026574CF4}" srcOrd="2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0E5BE6B-3942-CA43-8718-0B657350977D}">
      <dsp:nvSpPr>
        <dsp:cNvPr id="0" name=""/>
        <dsp:cNvSpPr/>
      </dsp:nvSpPr>
      <dsp:spPr>
        <a:xfrm rot="5400000">
          <a:off x="-201972" y="273049"/>
          <a:ext cx="1346482" cy="942537"/>
        </a:xfrm>
        <a:prstGeom prst="chevron">
          <a:avLst/>
        </a:prstGeom>
        <a:gradFill rotWithShape="0">
          <a:gsLst>
            <a:gs pos="0">
              <a:schemeClr val="accent1">
                <a:shade val="8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8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8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Homophily</a:t>
          </a:r>
          <a:endParaRPr lang="en-GB" sz="1300" kern="1200" dirty="0"/>
        </a:p>
      </dsp:txBody>
      <dsp:txXfrm rot="-5400000">
        <a:off x="1" y="542346"/>
        <a:ext cx="942537" cy="403945"/>
      </dsp:txXfrm>
    </dsp:sp>
    <dsp:sp modelId="{81A81CD8-0F40-AD43-BA80-DA4434DFCDA6}">
      <dsp:nvSpPr>
        <dsp:cNvPr id="0" name=""/>
        <dsp:cNvSpPr/>
      </dsp:nvSpPr>
      <dsp:spPr>
        <a:xfrm rot="5400000">
          <a:off x="2460096" y="-1446481"/>
          <a:ext cx="875213" cy="391033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99136" tIns="17780" rIns="17780" bIns="1778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itchFamily="2" charset="2"/>
            <a:buChar char="ü"/>
          </a:pPr>
          <a:r>
            <a:rPr lang="en-US" sz="2800" kern="1200" dirty="0">
              <a:latin typeface="Microsoft Himalaya" pitchFamily="2" charset="0"/>
              <a:ea typeface="Microsoft Himalaya" pitchFamily="2" charset="0"/>
              <a:cs typeface="Microsoft Himalaya" pitchFamily="2" charset="0"/>
            </a:rPr>
            <a:t>Manager and Player share same Nationality. </a:t>
          </a:r>
          <a:endParaRPr lang="en-GB" sz="2800" kern="1200" dirty="0">
            <a:latin typeface="Microsoft Himalaya" pitchFamily="2" charset="0"/>
            <a:ea typeface="Microsoft Himalaya" pitchFamily="2" charset="0"/>
            <a:cs typeface="Microsoft Himalaya" pitchFamily="2" charset="0"/>
          </a:endParaRPr>
        </a:p>
      </dsp:txBody>
      <dsp:txXfrm rot="-5400000">
        <a:off x="942537" y="113802"/>
        <a:ext cx="3867607" cy="789765"/>
      </dsp:txXfrm>
    </dsp:sp>
    <dsp:sp modelId="{DC8AFD60-52CB-CF49-A1E2-89C9274859B9}">
      <dsp:nvSpPr>
        <dsp:cNvPr id="0" name=""/>
        <dsp:cNvSpPr/>
      </dsp:nvSpPr>
      <dsp:spPr>
        <a:xfrm rot="5400000">
          <a:off x="-201972" y="1446285"/>
          <a:ext cx="1346482" cy="942537"/>
        </a:xfrm>
        <a:prstGeom prst="chevron">
          <a:avLst/>
        </a:prstGeom>
        <a:gradFill rotWithShape="0">
          <a:gsLst>
            <a:gs pos="0">
              <a:schemeClr val="accent1">
                <a:shade val="80000"/>
                <a:hueOff val="174641"/>
                <a:satOff val="-3128"/>
                <a:lumOff val="1329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80000"/>
                <a:hueOff val="174641"/>
                <a:satOff val="-3128"/>
                <a:lumOff val="1329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80000"/>
                <a:hueOff val="174641"/>
                <a:satOff val="-3128"/>
                <a:lumOff val="1329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shade val="80000"/>
              <a:hueOff val="174641"/>
              <a:satOff val="-3128"/>
              <a:lumOff val="13293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Choice</a:t>
          </a:r>
          <a:endParaRPr lang="en-GB" sz="1300" kern="1200"/>
        </a:p>
      </dsp:txBody>
      <dsp:txXfrm rot="-5400000">
        <a:off x="1" y="1715582"/>
        <a:ext cx="942537" cy="403945"/>
      </dsp:txXfrm>
    </dsp:sp>
    <dsp:sp modelId="{CC4B4C1E-B619-C143-97FB-B4E0112FB3EC}">
      <dsp:nvSpPr>
        <dsp:cNvPr id="0" name=""/>
        <dsp:cNvSpPr/>
      </dsp:nvSpPr>
      <dsp:spPr>
        <a:xfrm rot="5400000">
          <a:off x="2460096" y="-273245"/>
          <a:ext cx="875213" cy="391033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shade val="80000"/>
              <a:hueOff val="174641"/>
              <a:satOff val="-3128"/>
              <a:lumOff val="13293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99136" tIns="17780" rIns="17780" bIns="1778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itchFamily="2" charset="2"/>
            <a:buChar char="ü"/>
          </a:pPr>
          <a:r>
            <a:rPr lang="en-GB" sz="2800" kern="1200" dirty="0">
              <a:latin typeface="Microsoft Himalaya" pitchFamily="2" charset="0"/>
              <a:ea typeface="Microsoft Himalaya" pitchFamily="2" charset="0"/>
              <a:cs typeface="Microsoft Himalaya" pitchFamily="2" charset="0"/>
            </a:rPr>
            <a:t>Transfer</a:t>
          </a:r>
          <a:r>
            <a:rPr lang="en-GB" sz="2800" kern="1200" baseline="0" dirty="0">
              <a:latin typeface="Microsoft Himalaya" pitchFamily="2" charset="0"/>
              <a:ea typeface="Microsoft Himalaya" pitchFamily="2" charset="0"/>
              <a:cs typeface="Microsoft Himalaya" pitchFamily="2" charset="0"/>
            </a:rPr>
            <a:t> Decision stemming from same nationality.</a:t>
          </a:r>
          <a:endParaRPr lang="en-GB" sz="2800" kern="1200" dirty="0">
            <a:latin typeface="Microsoft Himalaya" pitchFamily="2" charset="0"/>
            <a:ea typeface="Microsoft Himalaya" pitchFamily="2" charset="0"/>
            <a:cs typeface="Microsoft Himalaya" pitchFamily="2" charset="0"/>
          </a:endParaRPr>
        </a:p>
      </dsp:txBody>
      <dsp:txXfrm rot="-5400000">
        <a:off x="942537" y="1287038"/>
        <a:ext cx="3867607" cy="789765"/>
      </dsp:txXfrm>
    </dsp:sp>
    <dsp:sp modelId="{C9BAE4ED-88C2-F541-9537-4BF274E451FE}">
      <dsp:nvSpPr>
        <dsp:cNvPr id="0" name=""/>
        <dsp:cNvSpPr/>
      </dsp:nvSpPr>
      <dsp:spPr>
        <a:xfrm rot="5400000">
          <a:off x="-201972" y="2947749"/>
          <a:ext cx="1346482" cy="942537"/>
        </a:xfrm>
        <a:prstGeom prst="chevron">
          <a:avLst/>
        </a:prstGeom>
        <a:gradFill rotWithShape="0">
          <a:gsLst>
            <a:gs pos="0">
              <a:schemeClr val="accent1">
                <a:shade val="80000"/>
                <a:hueOff val="349283"/>
                <a:satOff val="-6256"/>
                <a:lumOff val="2658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80000"/>
                <a:hueOff val="349283"/>
                <a:satOff val="-6256"/>
                <a:lumOff val="2658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80000"/>
                <a:hueOff val="349283"/>
                <a:satOff val="-6256"/>
                <a:lumOff val="2658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shade val="80000"/>
              <a:hueOff val="349283"/>
              <a:satOff val="-6256"/>
              <a:lumOff val="26585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Performance</a:t>
          </a:r>
          <a:endParaRPr lang="en-GB" sz="1300" kern="1200" dirty="0"/>
        </a:p>
      </dsp:txBody>
      <dsp:txXfrm rot="-5400000">
        <a:off x="1" y="3217046"/>
        <a:ext cx="942537" cy="403945"/>
      </dsp:txXfrm>
    </dsp:sp>
    <dsp:sp modelId="{B7633A90-8189-2A4D-BA77-F230931218FD}">
      <dsp:nvSpPr>
        <dsp:cNvPr id="0" name=""/>
        <dsp:cNvSpPr/>
      </dsp:nvSpPr>
      <dsp:spPr>
        <a:xfrm rot="5400000">
          <a:off x="2131869" y="1442337"/>
          <a:ext cx="1531667" cy="391033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shade val="80000"/>
              <a:hueOff val="349283"/>
              <a:satOff val="-6256"/>
              <a:lumOff val="26585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99136" tIns="17780" rIns="17780" bIns="1778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itchFamily="2" charset="2"/>
            <a:buChar char="ü"/>
          </a:pPr>
          <a:r>
            <a:rPr lang="en-GB" sz="2800" kern="1200" dirty="0">
              <a:latin typeface="Microsoft Himalaya" pitchFamily="2" charset="0"/>
              <a:ea typeface="Microsoft Himalaya" pitchFamily="2" charset="0"/>
              <a:cs typeface="Microsoft Himalaya" pitchFamily="2" charset="0"/>
            </a:rPr>
            <a:t>Average Points per game (</a:t>
          </a:r>
          <a:r>
            <a:rPr lang="en-GB" sz="2800" kern="1200" dirty="0" err="1">
              <a:latin typeface="Microsoft Himalaya" pitchFamily="2" charset="0"/>
              <a:ea typeface="Microsoft Himalaya" pitchFamily="2" charset="0"/>
              <a:cs typeface="Microsoft Himalaya" pitchFamily="2" charset="0"/>
            </a:rPr>
            <a:t>pg</a:t>
          </a:r>
          <a:r>
            <a:rPr lang="en-GB" sz="2800" kern="1200" dirty="0">
              <a:latin typeface="Microsoft Himalaya" pitchFamily="2" charset="0"/>
              <a:ea typeface="Microsoft Himalaya" pitchFamily="2" charset="0"/>
              <a:cs typeface="Microsoft Himalaya" pitchFamily="2" charset="0"/>
            </a:rPr>
            <a:t>) and Expected performance (Fee) compared with Minutes Played and Goals.</a:t>
          </a:r>
        </a:p>
      </dsp:txBody>
      <dsp:txXfrm rot="-5400000">
        <a:off x="942537" y="2706439"/>
        <a:ext cx="3835561" cy="138212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481715-A507-C345-AE30-C0583418F7AB}">
      <dsp:nvSpPr>
        <dsp:cNvPr id="0" name=""/>
        <dsp:cNvSpPr/>
      </dsp:nvSpPr>
      <dsp:spPr>
        <a:xfrm>
          <a:off x="870973" y="1925"/>
          <a:ext cx="2652448" cy="1060979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10160" rIns="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Transfermarket.de </a:t>
          </a:r>
          <a:endParaRPr lang="en-GB" sz="1600" kern="1200" dirty="0"/>
        </a:p>
      </dsp:txBody>
      <dsp:txXfrm>
        <a:off x="1401463" y="1925"/>
        <a:ext cx="1591469" cy="1060979"/>
      </dsp:txXfrm>
    </dsp:sp>
    <dsp:sp modelId="{22A1EC4D-6DA6-1E4B-9BF4-1D4EF865FE46}">
      <dsp:nvSpPr>
        <dsp:cNvPr id="0" name=""/>
        <dsp:cNvSpPr/>
      </dsp:nvSpPr>
      <dsp:spPr>
        <a:xfrm>
          <a:off x="3178603" y="92109"/>
          <a:ext cx="2201532" cy="880612"/>
        </a:xfrm>
        <a:prstGeom prst="chevron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9525" rIns="0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English premier league In and out transfers from 1996-2020</a:t>
          </a:r>
          <a:endParaRPr lang="en-GB" sz="1500" kern="1200" dirty="0"/>
        </a:p>
      </dsp:txBody>
      <dsp:txXfrm>
        <a:off x="3618909" y="92109"/>
        <a:ext cx="1320920" cy="880612"/>
      </dsp:txXfrm>
    </dsp:sp>
    <dsp:sp modelId="{8759C740-8614-EE48-B761-90E7996D6E54}">
      <dsp:nvSpPr>
        <dsp:cNvPr id="0" name=""/>
        <dsp:cNvSpPr/>
      </dsp:nvSpPr>
      <dsp:spPr>
        <a:xfrm>
          <a:off x="870973" y="1211442"/>
          <a:ext cx="2652448" cy="1060979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10160" rIns="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Statbunker.com</a:t>
          </a:r>
          <a:endParaRPr lang="en-GB" sz="1600" kern="1200"/>
        </a:p>
      </dsp:txBody>
      <dsp:txXfrm>
        <a:off x="1401463" y="1211442"/>
        <a:ext cx="1591469" cy="1060979"/>
      </dsp:txXfrm>
    </dsp:sp>
    <dsp:sp modelId="{30409ED2-62C9-9A4A-AC30-CC99E9E24EA1}">
      <dsp:nvSpPr>
        <dsp:cNvPr id="0" name=""/>
        <dsp:cNvSpPr/>
      </dsp:nvSpPr>
      <dsp:spPr>
        <a:xfrm>
          <a:off x="3178603" y="1301625"/>
          <a:ext cx="2201532" cy="880612"/>
        </a:xfrm>
        <a:prstGeom prst="chevron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9525" rIns="0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Manager Nationality, Average points, Tenure and Club</a:t>
          </a:r>
          <a:endParaRPr lang="en-GB" sz="1500" kern="1200"/>
        </a:p>
      </dsp:txBody>
      <dsp:txXfrm>
        <a:off x="3618909" y="1301625"/>
        <a:ext cx="1320920" cy="880612"/>
      </dsp:txXfrm>
    </dsp:sp>
    <dsp:sp modelId="{1396D676-9009-2545-928D-2C3E41D21A3D}">
      <dsp:nvSpPr>
        <dsp:cNvPr id="0" name=""/>
        <dsp:cNvSpPr/>
      </dsp:nvSpPr>
      <dsp:spPr>
        <a:xfrm>
          <a:off x="870973" y="2420958"/>
          <a:ext cx="2652448" cy="1060979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10160" rIns="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Wikipedia.com</a:t>
          </a:r>
          <a:endParaRPr lang="en-GB" sz="1600" kern="1200"/>
        </a:p>
      </dsp:txBody>
      <dsp:txXfrm>
        <a:off x="1401463" y="2420958"/>
        <a:ext cx="1591469" cy="1060979"/>
      </dsp:txXfrm>
    </dsp:sp>
    <dsp:sp modelId="{D08FEB51-563B-2048-97BA-4F7026574CF4}">
      <dsp:nvSpPr>
        <dsp:cNvPr id="0" name=""/>
        <dsp:cNvSpPr/>
      </dsp:nvSpPr>
      <dsp:spPr>
        <a:xfrm>
          <a:off x="3178603" y="2511142"/>
          <a:ext cx="2201532" cy="880612"/>
        </a:xfrm>
        <a:prstGeom prst="chevron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9525" rIns="0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Player nationalities and minutes played</a:t>
          </a:r>
          <a:endParaRPr lang="en-GB" sz="1500" kern="1200"/>
        </a:p>
      </dsp:txBody>
      <dsp:txXfrm>
        <a:off x="3618909" y="2511142"/>
        <a:ext cx="1320920" cy="88061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F8E2DD-91C7-4241-A800-214A2C6BD3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DEBB1F-6676-2C44-AEDC-29C0016DA7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A2FD24-695F-4347-9E28-D9781733E3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E12AB-FB64-DC4C-A5F0-37C06911160E}" type="datetimeFigureOut">
              <a:rPr lang="en-US" smtClean="0"/>
              <a:t>1/20/2021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554936-4CC9-EE47-87DD-C0590B519B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F17AEF-17F8-7F42-80D7-48EAACE18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3226F-A9F3-D049-9635-6FD4AAD6EC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38408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112C21-196A-E04F-9760-382308584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D1BBA2A-7BD7-EC4C-BB81-C306633D7F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03B126-535C-9D47-B49F-96A32742B4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E12AB-FB64-DC4C-A5F0-37C06911160E}" type="datetimeFigureOut">
              <a:rPr lang="en-US" smtClean="0"/>
              <a:t>1/20/2021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AED3AC-2047-E84C-92BD-FD14A5A71D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97A29D-812B-DD41-A37E-841C2C2AD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3226F-A9F3-D049-9635-6FD4AAD6EC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10412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4076BCC-17B0-BE41-ADAA-2CB187C800E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609AAA1-2DB3-404D-B8EC-A2A8E1B36A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DB15A6-C09B-124E-8C06-3AE70EDC46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E12AB-FB64-DC4C-A5F0-37C06911160E}" type="datetimeFigureOut">
              <a:rPr lang="en-US" smtClean="0"/>
              <a:t>1/20/2021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6029CE-91C0-444A-8ECD-84FD2C02F8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517BE5-0B66-3140-9EE7-CA33B8C5F8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3226F-A9F3-D049-9635-6FD4AAD6EC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3676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9ECA7-20B7-534C-B687-8BA539620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46EEA9-D535-DF42-A242-64A736DBAD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BF3B70-6E18-BD49-9ADD-A5C24F0E1D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E12AB-FB64-DC4C-A5F0-37C06911160E}" type="datetimeFigureOut">
              <a:rPr lang="en-US" smtClean="0"/>
              <a:t>1/20/2021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A2264A-EE4C-184E-A827-57DD104836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5E8E26-8647-6F41-9FCA-F206133F56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3226F-A9F3-D049-9635-6FD4AAD6EC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2412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90B4C-FA49-B640-B167-9F9B5324E4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4B4A4D-59AE-7744-99BB-694FB20AB4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184668-1A03-BF40-B9DC-A4F3534266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E12AB-FB64-DC4C-A5F0-37C06911160E}" type="datetimeFigureOut">
              <a:rPr lang="en-US" smtClean="0"/>
              <a:t>1/20/2021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7298E9-817D-C448-896B-9DD7944CB2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9B6F11-B13F-B448-8B89-AFBF7D50F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3226F-A9F3-D049-9635-6FD4AAD6EC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399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FC3BC8-0D63-5645-8051-26C0A1EA9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B54597-A2D9-8847-80B8-69916EC65C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18F470-F972-524F-A886-8244EA1083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CD3377-3098-4E4E-BAEA-03539CB052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E12AB-FB64-DC4C-A5F0-37C06911160E}" type="datetimeFigureOut">
              <a:rPr lang="en-US" smtClean="0"/>
              <a:t>1/20/2021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EB1C22-C8F2-F443-B6CE-DDA9A732E0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7CC11C-0D85-5048-A662-DD55BDC2C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3226F-A9F3-D049-9635-6FD4AAD6EC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8944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8F2F2D-402F-E34C-AC3E-42ACBF6306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1D38E2-9ECA-C34A-8695-A78809C1E6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15CDEB-F4C9-0342-949B-6253FCCDE4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C869B60-D401-7A46-9BD7-7836DA0702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125F2B-6CAF-4944-9FF8-7D5312EEAC3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D0E4057-88CA-1647-9CC8-493BC24BF7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E12AB-FB64-DC4C-A5F0-37C06911160E}" type="datetimeFigureOut">
              <a:rPr lang="en-US" smtClean="0"/>
              <a:t>1/20/2021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1919272-8D47-A546-86E1-4A090199BA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637E002-22A4-804A-92FB-2B30FDC5C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3226F-A9F3-D049-9635-6FD4AAD6EC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8714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0DF37-11C4-C64F-94BF-90D753A775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7B375C8-D613-DF41-A6F5-8949D3A0D5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E12AB-FB64-DC4C-A5F0-37C06911160E}" type="datetimeFigureOut">
              <a:rPr lang="en-US" smtClean="0"/>
              <a:t>1/20/2021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9D0C10-96FD-EA45-891A-8140BAB5FB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9866AC-0850-FA40-8083-121E874171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3226F-A9F3-D049-9635-6FD4AAD6EC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8866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7ADE052-E21C-614C-8D19-26DB93D170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E12AB-FB64-DC4C-A5F0-37C06911160E}" type="datetimeFigureOut">
              <a:rPr lang="en-US" smtClean="0"/>
              <a:t>1/20/2021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09CDDA-68F2-3146-9C19-8133302A53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546C18-4743-024C-A678-91F3BAE8F8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3226F-A9F3-D049-9635-6FD4AAD6EC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4806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D066AD-D702-6B42-8CC0-35D91EF0BB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690CD3-BA60-F245-844F-D0CF079C5F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E672ED-42A0-724D-96EF-719FE1FA35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DDA774-CE0A-D340-AE5F-353889BFBB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E12AB-FB64-DC4C-A5F0-37C06911160E}" type="datetimeFigureOut">
              <a:rPr lang="en-US" smtClean="0"/>
              <a:t>1/20/2021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EF6547-0FF1-7B4C-8A57-342E5262B2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F943A3-EE55-2D47-9C96-5560B9A41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3226F-A9F3-D049-9635-6FD4AAD6EC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4468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00FFB6-EE4A-6645-83E6-917B9B5C22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56DC209-87EE-C143-B7B1-E53C5915A52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D62992-8611-BD44-820F-0384600AA7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A6ABA4-C26E-C843-8F18-FA5DEB5701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E12AB-FB64-DC4C-A5F0-37C06911160E}" type="datetimeFigureOut">
              <a:rPr lang="en-US" smtClean="0"/>
              <a:t>1/20/2021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3ECDF-9B1B-CC44-8BEE-1BCA4C0BCE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2C98EC-23AD-2F4E-B69F-2C16FA5964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3226F-A9F3-D049-9635-6FD4AAD6EC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5183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FA9761A-0CD3-2342-8E85-95162C329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932D95-C88D-3046-9C17-0CF9C116B8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8AC005-3B35-2340-82B8-DCECFE6A8A0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2E12AB-FB64-DC4C-A5F0-37C06911160E}" type="datetimeFigureOut">
              <a:rPr lang="en-US" smtClean="0"/>
              <a:t>1/20/2021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B8976C-C7DC-1447-A0FF-2105204148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758C13-84D0-5E4F-817C-4FCBDE3077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A3226F-A9F3-D049-9635-6FD4AAD6EC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4429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hyperlink" Target="http://dianjay.deviantart.com/art/Francesco-Totti-683136788" TargetMode="External"/><Relationship Id="rId7" Type="http://schemas.openxmlformats.org/officeDocument/2006/relationships/diagramColors" Target="../diagrams/colors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jpeg"/><Relationship Id="rId7" Type="http://schemas.openxmlformats.org/officeDocument/2006/relationships/image" Target="../media/image1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hyperlink" Target="http://rendersbf.blogspot.com/2013/11/cr7-portugal-2013.html" TargetMode="External"/><Relationship Id="rId4" Type="http://schemas.openxmlformats.org/officeDocument/2006/relationships/image" Target="../media/image9.jpeg"/><Relationship Id="rId9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Football ball in goal">
            <a:extLst>
              <a:ext uri="{FF2B5EF4-FFF2-40B4-BE49-F238E27FC236}">
                <a16:creationId xmlns:a16="http://schemas.microsoft.com/office/drawing/2014/main" id="{47E82A65-C88B-454B-A72B-C47556FA3D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05" r="23298" b="6886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140742-4D0D-9A44-B720-78BC2D510C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0" y="2391336"/>
            <a:ext cx="4023360" cy="1847870"/>
          </a:xfrm>
        </p:spPr>
        <p:txBody>
          <a:bodyPr anchor="b">
            <a:normAutofit fontScale="90000"/>
          </a:bodyPr>
          <a:lstStyle/>
          <a:p>
            <a:pPr algn="l"/>
            <a:r>
              <a:rPr lang="en-US" sz="4400" dirty="0"/>
              <a:t>Do dogs of the same breed play football together?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65871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C95B82D5-A8BB-45BF-BED8-C7B2068921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30112" y="0"/>
            <a:ext cx="5961888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ounded Rectangle 9">
            <a:extLst>
              <a:ext uri="{FF2B5EF4-FFF2-40B4-BE49-F238E27FC236}">
                <a16:creationId xmlns:a16="http://schemas.microsoft.com/office/drawing/2014/main" id="{296C61EC-FBF4-4216-BE67-6C864D30A0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29984" y="484633"/>
            <a:ext cx="4846320" cy="274320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ounded Rectangle 9">
            <a:extLst>
              <a:ext uri="{FF2B5EF4-FFF2-40B4-BE49-F238E27FC236}">
                <a16:creationId xmlns:a16="http://schemas.microsoft.com/office/drawing/2014/main" id="{39D6C490-0229-4573-9696-B73E5B3A9C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29984" y="3511296"/>
            <a:ext cx="4846320" cy="274320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B655114C-C4DA-C940-9142-309DCC69875B}"/>
              </a:ext>
            </a:extLst>
          </p:cNvPr>
          <p:cNvSpPr/>
          <p:nvPr/>
        </p:nvSpPr>
        <p:spPr>
          <a:xfrm>
            <a:off x="6005513" y="-17718"/>
            <a:ext cx="6230113" cy="68757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B84EFA-E499-4E40-97F1-4563D931F3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354" y="260028"/>
            <a:ext cx="4953970" cy="717434"/>
          </a:xfrm>
          <a:ln w="28575"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Microsoft Himalaya" pitchFamily="2" charset="0"/>
                <a:ea typeface="Microsoft Himalaya" pitchFamily="2" charset="0"/>
                <a:cs typeface="Microsoft Himalaya" pitchFamily="2" charset="0"/>
              </a:rPr>
              <a:t>Comparison of Non- CL Clubs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09F8B58A-6791-6646-A655-09F1E7C29FE7}"/>
              </a:ext>
            </a:extLst>
          </p:cNvPr>
          <p:cNvSpPr txBox="1"/>
          <p:nvPr/>
        </p:nvSpPr>
        <p:spPr>
          <a:xfrm>
            <a:off x="201353" y="1171170"/>
            <a:ext cx="4953971" cy="286232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Compared to CL clubs the correlation between average points and relative homophily becomes less evident.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Nuno </a:t>
            </a:r>
            <a:r>
              <a:rPr lang="en-US" dirty="0" err="1"/>
              <a:t>Espirito</a:t>
            </a:r>
            <a:r>
              <a:rPr lang="en-US" dirty="0"/>
              <a:t> Santo and John Gregory have managed to stay competitive despite homophily measures.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Sean </a:t>
            </a:r>
            <a:r>
              <a:rPr lang="en-US" dirty="0" err="1"/>
              <a:t>Dyche</a:t>
            </a:r>
            <a:r>
              <a:rPr lang="en-US" dirty="0"/>
              <a:t> has highest measure of homophily measure and low </a:t>
            </a:r>
            <a:r>
              <a:rPr lang="en-US" dirty="0" err="1"/>
              <a:t>ppg</a:t>
            </a:r>
            <a:r>
              <a:rPr lang="en-US" dirty="0"/>
              <a:t> (1.05)</a:t>
            </a:r>
            <a:endParaRPr lang="en-GB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BF136EC7-6B47-D54F-9A7C-EDA63E31A0A9}"/>
              </a:ext>
            </a:extLst>
          </p:cNvPr>
          <p:cNvSpPr txBox="1"/>
          <p:nvPr/>
        </p:nvSpPr>
        <p:spPr>
          <a:xfrm>
            <a:off x="201353" y="4223171"/>
            <a:ext cx="3888079" cy="203132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Also reflected in the MP by the new signings as values are closer to those of players that don’t match.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John Gregory’s signings were the only ones that were able to outperform those that didn’t match.</a:t>
            </a:r>
          </a:p>
        </p:txBody>
      </p:sp>
      <p:pic>
        <p:nvPicPr>
          <p:cNvPr id="81" name="Picture 80" descr="Chart, box and whisker chart&#10;&#10;Description automatically generated">
            <a:extLst>
              <a:ext uri="{FF2B5EF4-FFF2-40B4-BE49-F238E27FC236}">
                <a16:creationId xmlns:a16="http://schemas.microsoft.com/office/drawing/2014/main" id="{D072A835-E329-9148-A3A9-0A351C33C1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0492" y="84005"/>
            <a:ext cx="5725448" cy="3244411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B2A85DE2-FE0F-1741-8C11-57CA60C79607}"/>
              </a:ext>
            </a:extLst>
          </p:cNvPr>
          <p:cNvSpPr txBox="1"/>
          <p:nvPr/>
        </p:nvSpPr>
        <p:spPr>
          <a:xfrm>
            <a:off x="11281459" y="3069945"/>
            <a:ext cx="69448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Figure: 8</a:t>
            </a:r>
          </a:p>
        </p:txBody>
      </p:sp>
      <p:pic>
        <p:nvPicPr>
          <p:cNvPr id="83" name="Picture 82" descr="Chart&#10;&#10;Description automatically generated">
            <a:extLst>
              <a:ext uri="{FF2B5EF4-FFF2-40B4-BE49-F238E27FC236}">
                <a16:creationId xmlns:a16="http://schemas.microsoft.com/office/drawing/2014/main" id="{E93EDE44-1D5A-6F4D-9892-C0B48F2388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0492" y="3431471"/>
            <a:ext cx="5758950" cy="3346704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68EEA0DE-3E6B-B14C-B012-BEC8392BC82D}"/>
              </a:ext>
            </a:extLst>
          </p:cNvPr>
          <p:cNvSpPr txBox="1"/>
          <p:nvPr/>
        </p:nvSpPr>
        <p:spPr>
          <a:xfrm>
            <a:off x="11294581" y="6520078"/>
            <a:ext cx="69448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Figure: 9</a:t>
            </a:r>
          </a:p>
        </p:txBody>
      </p:sp>
    </p:spTree>
    <p:extLst>
      <p:ext uri="{BB962C8B-B14F-4D97-AF65-F5344CB8AC3E}">
        <p14:creationId xmlns:p14="http://schemas.microsoft.com/office/powerpoint/2010/main" val="36286109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9389D3E0-BA02-41D3-B2AC-8FD6AA8939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2118B1-2E7B-6C43-87A8-357E5749E7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6822" y="515682"/>
            <a:ext cx="6070600" cy="732824"/>
          </a:xfrm>
          <a:ln w="28575"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5200">
                <a:latin typeface="Microsoft Himalaya" pitchFamily="2" charset="0"/>
                <a:ea typeface="Microsoft Himalaya" pitchFamily="2" charset="0"/>
                <a:cs typeface="Microsoft Himalaya" pitchFamily="2" charset="0"/>
              </a:rPr>
              <a:t>Position fee cleaned and homophily</a:t>
            </a:r>
            <a:endParaRPr lang="en-US" sz="5200" dirty="0">
              <a:latin typeface="Microsoft Himalaya" pitchFamily="2" charset="0"/>
              <a:ea typeface="Microsoft Himalaya" pitchFamily="2" charset="0"/>
              <a:cs typeface="Microsoft Himalaya" pitchFamily="2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30BDEFE-170F-CF4B-9A3A-9F4A7C0622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822" y="1654556"/>
            <a:ext cx="6303089" cy="3052064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08F5365-03BE-354A-8FC3-F68F5609F652}"/>
              </a:ext>
            </a:extLst>
          </p:cNvPr>
          <p:cNvSpPr txBox="1"/>
          <p:nvPr/>
        </p:nvSpPr>
        <p:spPr>
          <a:xfrm>
            <a:off x="6204617" y="4452704"/>
            <a:ext cx="92561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Figure: 10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73F0584-8C3A-C24F-BF7A-770565D7AE5D}"/>
              </a:ext>
            </a:extLst>
          </p:cNvPr>
          <p:cNvSpPr txBox="1"/>
          <p:nvPr/>
        </p:nvSpPr>
        <p:spPr>
          <a:xfrm>
            <a:off x="7496733" y="515682"/>
            <a:ext cx="3763088" cy="34163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Managers spend more for right midfielders, second strikers, wingers, Midfielders and Centre forwards that match the nationality. 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Attackers are the most important positions in football a manager may trust a player of the same nationality more hence spends more by making him a priority signing.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CC14F9FC-E480-5849-8046-43E0A7A6B6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265" r="20333" b="-5"/>
          <a:stretch/>
        </p:blipFill>
        <p:spPr>
          <a:xfrm>
            <a:off x="7685714" y="4101252"/>
            <a:ext cx="2870376" cy="2587497"/>
          </a:xfrm>
          <a:custGeom>
            <a:avLst/>
            <a:gdLst/>
            <a:ahLst/>
            <a:cxnLst/>
            <a:rect l="l" t="t" r="r" b="b"/>
            <a:pathLst>
              <a:path w="2397514" h="2161236">
                <a:moveTo>
                  <a:pt x="684017" y="0"/>
                </a:moveTo>
                <a:cubicBezTo>
                  <a:pt x="1715801" y="0"/>
                  <a:pt x="1715801" y="0"/>
                  <a:pt x="1715801" y="0"/>
                </a:cubicBezTo>
                <a:cubicBezTo>
                  <a:pt x="1768004" y="0"/>
                  <a:pt x="1835562" y="37478"/>
                  <a:pt x="1863198" y="84326"/>
                </a:cubicBezTo>
                <a:cubicBezTo>
                  <a:pt x="2379089" y="993169"/>
                  <a:pt x="2379089" y="993169"/>
                  <a:pt x="2379089" y="993169"/>
                </a:cubicBezTo>
                <a:cubicBezTo>
                  <a:pt x="2403656" y="1043140"/>
                  <a:pt x="2403656" y="1118096"/>
                  <a:pt x="2379089" y="1168068"/>
                </a:cubicBezTo>
                <a:cubicBezTo>
                  <a:pt x="1863198" y="2076910"/>
                  <a:pt x="1863198" y="2076910"/>
                  <a:pt x="1863198" y="2076910"/>
                </a:cubicBezTo>
                <a:cubicBezTo>
                  <a:pt x="1835562" y="2123759"/>
                  <a:pt x="1768004" y="2161236"/>
                  <a:pt x="1715801" y="2161236"/>
                </a:cubicBezTo>
                <a:lnTo>
                  <a:pt x="684017" y="2161236"/>
                </a:lnTo>
                <a:cubicBezTo>
                  <a:pt x="628744" y="2161236"/>
                  <a:pt x="561187" y="2123759"/>
                  <a:pt x="536621" y="2076910"/>
                </a:cubicBezTo>
                <a:cubicBezTo>
                  <a:pt x="20729" y="1168068"/>
                  <a:pt x="20729" y="1168068"/>
                  <a:pt x="20729" y="1168068"/>
                </a:cubicBezTo>
                <a:cubicBezTo>
                  <a:pt x="-6909" y="1118096"/>
                  <a:pt x="-6909" y="1043140"/>
                  <a:pt x="20729" y="993169"/>
                </a:cubicBezTo>
                <a:cubicBezTo>
                  <a:pt x="536621" y="84326"/>
                  <a:pt x="536621" y="84326"/>
                  <a:pt x="536621" y="84326"/>
                </a:cubicBezTo>
                <a:cubicBezTo>
                  <a:pt x="561187" y="37478"/>
                  <a:pt x="628744" y="0"/>
                  <a:pt x="684017" y="0"/>
                </a:cubicBezTo>
                <a:close/>
              </a:path>
            </a:pathLst>
          </a:custGeom>
        </p:spPr>
      </p:pic>
      <p:sp>
        <p:nvSpPr>
          <p:cNvPr id="25" name="Right Arrow 24">
            <a:extLst>
              <a:ext uri="{FF2B5EF4-FFF2-40B4-BE49-F238E27FC236}">
                <a16:creationId xmlns:a16="http://schemas.microsoft.com/office/drawing/2014/main" id="{F0CED0A0-F5E3-F348-BEF2-06FE9038C8B8}"/>
              </a:ext>
            </a:extLst>
          </p:cNvPr>
          <p:cNvSpPr/>
          <p:nvPr/>
        </p:nvSpPr>
        <p:spPr>
          <a:xfrm rot="8353655">
            <a:off x="2810022" y="2460903"/>
            <a:ext cx="386340" cy="12550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572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0">
            <a:extLst>
              <a:ext uri="{FF2B5EF4-FFF2-40B4-BE49-F238E27FC236}">
                <a16:creationId xmlns:a16="http://schemas.microsoft.com/office/drawing/2014/main" id="{F0DCC097-1DB8-4B6D-85D0-6FBA0E1CA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0B58608-23C8-4441-994D-C6823EEE1D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2083506"/>
          </a:xfrm>
          <a:custGeom>
            <a:avLst/>
            <a:gdLst>
              <a:gd name="connsiteX0" fmla="*/ 0 w 12191999"/>
              <a:gd name="connsiteY0" fmla="*/ 0 h 2083506"/>
              <a:gd name="connsiteX1" fmla="*/ 9429748 w 12191999"/>
              <a:gd name="connsiteY1" fmla="*/ 0 h 2083506"/>
              <a:gd name="connsiteX2" fmla="*/ 9429748 w 12191999"/>
              <a:gd name="connsiteY2" fmla="*/ 1 h 2083506"/>
              <a:gd name="connsiteX3" fmla="*/ 12191999 w 12191999"/>
              <a:gd name="connsiteY3" fmla="*/ 1 h 2083506"/>
              <a:gd name="connsiteX4" fmla="*/ 12191999 w 12191999"/>
              <a:gd name="connsiteY4" fmla="*/ 1164372 h 2083506"/>
              <a:gd name="connsiteX5" fmla="*/ 12147852 w 12191999"/>
              <a:gd name="connsiteY5" fmla="*/ 1163783 h 2083506"/>
              <a:gd name="connsiteX6" fmla="*/ 11993604 w 12191999"/>
              <a:gd name="connsiteY6" fmla="*/ 1153496 h 2083506"/>
              <a:gd name="connsiteX7" fmla="*/ 11865319 w 12191999"/>
              <a:gd name="connsiteY7" fmla="*/ 1176624 h 2083506"/>
              <a:gd name="connsiteX8" fmla="*/ 11718353 w 12191999"/>
              <a:gd name="connsiteY8" fmla="*/ 1209136 h 2083506"/>
              <a:gd name="connsiteX9" fmla="*/ 11609067 w 12191999"/>
              <a:gd name="connsiteY9" fmla="*/ 1218512 h 2083506"/>
              <a:gd name="connsiteX10" fmla="*/ 11545958 w 12191999"/>
              <a:gd name="connsiteY10" fmla="*/ 1240430 h 2083506"/>
              <a:gd name="connsiteX11" fmla="*/ 11445770 w 12191999"/>
              <a:gd name="connsiteY11" fmla="*/ 1225780 h 2083506"/>
              <a:gd name="connsiteX12" fmla="*/ 11398842 w 12191999"/>
              <a:gd name="connsiteY12" fmla="*/ 1227250 h 2083506"/>
              <a:gd name="connsiteX13" fmla="*/ 11240093 w 12191999"/>
              <a:gd name="connsiteY13" fmla="*/ 1266797 h 2083506"/>
              <a:gd name="connsiteX14" fmla="*/ 11141364 w 12191999"/>
              <a:gd name="connsiteY14" fmla="*/ 1288059 h 2083506"/>
              <a:gd name="connsiteX15" fmla="*/ 11015396 w 12191999"/>
              <a:gd name="connsiteY15" fmla="*/ 1353104 h 2083506"/>
              <a:gd name="connsiteX16" fmla="*/ 10973905 w 12191999"/>
              <a:gd name="connsiteY16" fmla="*/ 1365109 h 2083506"/>
              <a:gd name="connsiteX17" fmla="*/ 10904858 w 12191999"/>
              <a:gd name="connsiteY17" fmla="*/ 1371966 h 2083506"/>
              <a:gd name="connsiteX18" fmla="*/ 10827883 w 12191999"/>
              <a:gd name="connsiteY18" fmla="*/ 1410270 h 2083506"/>
              <a:gd name="connsiteX19" fmla="*/ 10690996 w 12191999"/>
              <a:gd name="connsiteY19" fmla="*/ 1426394 h 2083506"/>
              <a:gd name="connsiteX20" fmla="*/ 10624461 w 12191999"/>
              <a:gd name="connsiteY20" fmla="*/ 1444283 h 2083506"/>
              <a:gd name="connsiteX21" fmla="*/ 10517208 w 12191999"/>
              <a:gd name="connsiteY21" fmla="*/ 1478947 h 2083506"/>
              <a:gd name="connsiteX22" fmla="*/ 10497937 w 12191999"/>
              <a:gd name="connsiteY22" fmla="*/ 1469831 h 2083506"/>
              <a:gd name="connsiteX23" fmla="*/ 10471201 w 12191999"/>
              <a:gd name="connsiteY23" fmla="*/ 1486037 h 2083506"/>
              <a:gd name="connsiteX24" fmla="*/ 10448263 w 12191999"/>
              <a:gd name="connsiteY24" fmla="*/ 1478223 h 2083506"/>
              <a:gd name="connsiteX25" fmla="*/ 10388089 w 12191999"/>
              <a:gd name="connsiteY25" fmla="*/ 1507175 h 2083506"/>
              <a:gd name="connsiteX26" fmla="*/ 10333720 w 12191999"/>
              <a:gd name="connsiteY26" fmla="*/ 1515848 h 2083506"/>
              <a:gd name="connsiteX27" fmla="*/ 10104338 w 12191999"/>
              <a:gd name="connsiteY27" fmla="*/ 1569424 h 2083506"/>
              <a:gd name="connsiteX28" fmla="*/ 9910445 w 12191999"/>
              <a:gd name="connsiteY28" fmla="*/ 1632275 h 2083506"/>
              <a:gd name="connsiteX29" fmla="*/ 9770872 w 12191999"/>
              <a:gd name="connsiteY29" fmla="*/ 1688088 h 2083506"/>
              <a:gd name="connsiteX30" fmla="*/ 9733849 w 12191999"/>
              <a:gd name="connsiteY30" fmla="*/ 1700034 h 2083506"/>
              <a:gd name="connsiteX31" fmla="*/ 9703714 w 12191999"/>
              <a:gd name="connsiteY31" fmla="*/ 1730093 h 2083506"/>
              <a:gd name="connsiteX32" fmla="*/ 9698351 w 12191999"/>
              <a:gd name="connsiteY32" fmla="*/ 1730377 h 2083506"/>
              <a:gd name="connsiteX33" fmla="*/ 9632895 w 12191999"/>
              <a:gd name="connsiteY33" fmla="*/ 1736363 h 2083506"/>
              <a:gd name="connsiteX34" fmla="*/ 9569107 w 12191999"/>
              <a:gd name="connsiteY34" fmla="*/ 1741010 h 2083506"/>
              <a:gd name="connsiteX35" fmla="*/ 9536451 w 12191999"/>
              <a:gd name="connsiteY35" fmla="*/ 1755120 h 2083506"/>
              <a:gd name="connsiteX36" fmla="*/ 9529385 w 12191999"/>
              <a:gd name="connsiteY36" fmla="*/ 1757515 h 2083506"/>
              <a:gd name="connsiteX37" fmla="*/ 9498527 w 12191999"/>
              <a:gd name="connsiteY37" fmla="*/ 1753117 h 2083506"/>
              <a:gd name="connsiteX38" fmla="*/ 9436642 w 12191999"/>
              <a:gd name="connsiteY38" fmla="*/ 1755478 h 2083506"/>
              <a:gd name="connsiteX39" fmla="*/ 9429748 w 12191999"/>
              <a:gd name="connsiteY39" fmla="*/ 1756317 h 2083506"/>
              <a:gd name="connsiteX40" fmla="*/ 9429748 w 12191999"/>
              <a:gd name="connsiteY40" fmla="*/ 1768745 h 2083506"/>
              <a:gd name="connsiteX41" fmla="*/ 9425802 w 12191999"/>
              <a:gd name="connsiteY41" fmla="*/ 1769273 h 2083506"/>
              <a:gd name="connsiteX42" fmla="*/ 9349763 w 12191999"/>
              <a:gd name="connsiteY42" fmla="*/ 1776107 h 2083506"/>
              <a:gd name="connsiteX43" fmla="*/ 9256503 w 12191999"/>
              <a:gd name="connsiteY43" fmla="*/ 1800699 h 2083506"/>
              <a:gd name="connsiteX44" fmla="*/ 9222873 w 12191999"/>
              <a:gd name="connsiteY44" fmla="*/ 1803003 h 2083506"/>
              <a:gd name="connsiteX45" fmla="*/ 9224095 w 12191999"/>
              <a:gd name="connsiteY45" fmla="*/ 1807355 h 2083506"/>
              <a:gd name="connsiteX46" fmla="*/ 9211603 w 12191999"/>
              <a:gd name="connsiteY46" fmla="*/ 1807675 h 2083506"/>
              <a:gd name="connsiteX47" fmla="*/ 9183719 w 12191999"/>
              <a:gd name="connsiteY47" fmla="*/ 1807781 h 2083506"/>
              <a:gd name="connsiteX48" fmla="*/ 9100221 w 12191999"/>
              <a:gd name="connsiteY48" fmla="*/ 1808989 h 2083506"/>
              <a:gd name="connsiteX49" fmla="*/ 9077439 w 12191999"/>
              <a:gd name="connsiteY49" fmla="*/ 1817333 h 2083506"/>
              <a:gd name="connsiteX50" fmla="*/ 9055889 w 12191999"/>
              <a:gd name="connsiteY50" fmla="*/ 1817464 h 2083506"/>
              <a:gd name="connsiteX51" fmla="*/ 8930912 w 12191999"/>
              <a:gd name="connsiteY51" fmla="*/ 1828648 h 2083506"/>
              <a:gd name="connsiteX52" fmla="*/ 8913729 w 12191999"/>
              <a:gd name="connsiteY52" fmla="*/ 1829483 h 2083506"/>
              <a:gd name="connsiteX53" fmla="*/ 8904423 w 12191999"/>
              <a:gd name="connsiteY53" fmla="*/ 1833234 h 2083506"/>
              <a:gd name="connsiteX54" fmla="*/ 8871099 w 12191999"/>
              <a:gd name="connsiteY54" fmla="*/ 1833979 h 2083506"/>
              <a:gd name="connsiteX55" fmla="*/ 8869557 w 12191999"/>
              <a:gd name="connsiteY55" fmla="*/ 1836113 h 2083506"/>
              <a:gd name="connsiteX56" fmla="*/ 8760021 w 12191999"/>
              <a:gd name="connsiteY56" fmla="*/ 1854442 h 2083506"/>
              <a:gd name="connsiteX57" fmla="*/ 8741254 w 12191999"/>
              <a:gd name="connsiteY57" fmla="*/ 1857469 h 2083506"/>
              <a:gd name="connsiteX58" fmla="*/ 8725039 w 12191999"/>
              <a:gd name="connsiteY58" fmla="*/ 1856552 h 2083506"/>
              <a:gd name="connsiteX59" fmla="*/ 8635265 w 12191999"/>
              <a:gd name="connsiteY59" fmla="*/ 1859168 h 2083506"/>
              <a:gd name="connsiteX60" fmla="*/ 8613911 w 12191999"/>
              <a:gd name="connsiteY60" fmla="*/ 1857561 h 2083506"/>
              <a:gd name="connsiteX61" fmla="*/ 8604931 w 12191999"/>
              <a:gd name="connsiteY61" fmla="*/ 1854170 h 2083506"/>
              <a:gd name="connsiteX62" fmla="*/ 8570171 w 12191999"/>
              <a:gd name="connsiteY62" fmla="*/ 1860579 h 2083506"/>
              <a:gd name="connsiteX63" fmla="*/ 8516537 w 12191999"/>
              <a:gd name="connsiteY63" fmla="*/ 1864971 h 2083506"/>
              <a:gd name="connsiteX64" fmla="*/ 8491046 w 12191999"/>
              <a:gd name="connsiteY64" fmla="*/ 1868141 h 2083506"/>
              <a:gd name="connsiteX65" fmla="*/ 8470478 w 12191999"/>
              <a:gd name="connsiteY65" fmla="*/ 1866216 h 2083506"/>
              <a:gd name="connsiteX66" fmla="*/ 8353433 w 12191999"/>
              <a:gd name="connsiteY66" fmla="*/ 1865729 h 2083506"/>
              <a:gd name="connsiteX67" fmla="*/ 8347675 w 12191999"/>
              <a:gd name="connsiteY67" fmla="*/ 1865075 h 2083506"/>
              <a:gd name="connsiteX68" fmla="*/ 8343939 w 12191999"/>
              <a:gd name="connsiteY68" fmla="*/ 1865677 h 2083506"/>
              <a:gd name="connsiteX69" fmla="*/ 8221566 w 12191999"/>
              <a:gd name="connsiteY69" fmla="*/ 1881148 h 2083506"/>
              <a:gd name="connsiteX70" fmla="*/ 8066095 w 12191999"/>
              <a:gd name="connsiteY70" fmla="*/ 1919902 h 2083506"/>
              <a:gd name="connsiteX71" fmla="*/ 8044849 w 12191999"/>
              <a:gd name="connsiteY71" fmla="*/ 1916308 h 2083506"/>
              <a:gd name="connsiteX72" fmla="*/ 8041142 w 12191999"/>
              <a:gd name="connsiteY72" fmla="*/ 1915506 h 2083506"/>
              <a:gd name="connsiteX73" fmla="*/ 8022159 w 12191999"/>
              <a:gd name="connsiteY73" fmla="*/ 1911521 h 2083506"/>
              <a:gd name="connsiteX74" fmla="*/ 7944932 w 12191999"/>
              <a:gd name="connsiteY74" fmla="*/ 1917265 h 2083506"/>
              <a:gd name="connsiteX75" fmla="*/ 7879011 w 12191999"/>
              <a:gd name="connsiteY75" fmla="*/ 1928570 h 2083506"/>
              <a:gd name="connsiteX76" fmla="*/ 7865529 w 12191999"/>
              <a:gd name="connsiteY76" fmla="*/ 1934399 h 2083506"/>
              <a:gd name="connsiteX77" fmla="*/ 7774801 w 12191999"/>
              <a:gd name="connsiteY77" fmla="*/ 1947969 h 2083506"/>
              <a:gd name="connsiteX78" fmla="*/ 7748398 w 12191999"/>
              <a:gd name="connsiteY78" fmla="*/ 1955982 h 2083506"/>
              <a:gd name="connsiteX79" fmla="*/ 7740684 w 12191999"/>
              <a:gd name="connsiteY79" fmla="*/ 1955717 h 2083506"/>
              <a:gd name="connsiteX80" fmla="*/ 7712976 w 12191999"/>
              <a:gd name="connsiteY80" fmla="*/ 1960442 h 2083506"/>
              <a:gd name="connsiteX81" fmla="*/ 7699956 w 12191999"/>
              <a:gd name="connsiteY81" fmla="*/ 1966104 h 2083506"/>
              <a:gd name="connsiteX82" fmla="*/ 7684158 w 12191999"/>
              <a:gd name="connsiteY82" fmla="*/ 1962927 h 2083506"/>
              <a:gd name="connsiteX83" fmla="*/ 7643109 w 12191999"/>
              <a:gd name="connsiteY83" fmla="*/ 1964400 h 2083506"/>
              <a:gd name="connsiteX84" fmla="*/ 7630180 w 12191999"/>
              <a:gd name="connsiteY84" fmla="*/ 1970266 h 2083506"/>
              <a:gd name="connsiteX85" fmla="*/ 7609131 w 12191999"/>
              <a:gd name="connsiteY85" fmla="*/ 1971774 h 2083506"/>
              <a:gd name="connsiteX86" fmla="*/ 7555555 w 12191999"/>
              <a:gd name="connsiteY86" fmla="*/ 1969491 h 2083506"/>
              <a:gd name="connsiteX87" fmla="*/ 7520919 w 12191999"/>
              <a:gd name="connsiteY87" fmla="*/ 1970177 h 2083506"/>
              <a:gd name="connsiteX88" fmla="*/ 7456258 w 12191999"/>
              <a:gd name="connsiteY88" fmla="*/ 1960468 h 2083506"/>
              <a:gd name="connsiteX89" fmla="*/ 7393047 w 12191999"/>
              <a:gd name="connsiteY89" fmla="*/ 1952408 h 2083506"/>
              <a:gd name="connsiteX90" fmla="*/ 7199912 w 12191999"/>
              <a:gd name="connsiteY90" fmla="*/ 1959913 h 2083506"/>
              <a:gd name="connsiteX91" fmla="*/ 7146774 w 12191999"/>
              <a:gd name="connsiteY91" fmla="*/ 1956641 h 2083506"/>
              <a:gd name="connsiteX92" fmla="*/ 7122244 w 12191999"/>
              <a:gd name="connsiteY92" fmla="*/ 1953891 h 2083506"/>
              <a:gd name="connsiteX93" fmla="*/ 7032241 w 12191999"/>
              <a:gd name="connsiteY93" fmla="*/ 1962723 h 2083506"/>
              <a:gd name="connsiteX94" fmla="*/ 6941492 w 12191999"/>
              <a:gd name="connsiteY94" fmla="*/ 1976868 h 2083506"/>
              <a:gd name="connsiteX95" fmla="*/ 6906514 w 12191999"/>
              <a:gd name="connsiteY95" fmla="*/ 1968589 h 2083506"/>
              <a:gd name="connsiteX96" fmla="*/ 6826395 w 12191999"/>
              <a:gd name="connsiteY96" fmla="*/ 1974141 h 2083506"/>
              <a:gd name="connsiteX97" fmla="*/ 6716431 w 12191999"/>
              <a:gd name="connsiteY97" fmla="*/ 2004297 h 2083506"/>
              <a:gd name="connsiteX98" fmla="*/ 6569607 w 12191999"/>
              <a:gd name="connsiteY98" fmla="*/ 2015496 h 2083506"/>
              <a:gd name="connsiteX99" fmla="*/ 6561430 w 12191999"/>
              <a:gd name="connsiteY99" fmla="*/ 2020996 h 2083506"/>
              <a:gd name="connsiteX100" fmla="*/ 6549371 w 12191999"/>
              <a:gd name="connsiteY100" fmla="*/ 2024747 h 2083506"/>
              <a:gd name="connsiteX101" fmla="*/ 6547040 w 12191999"/>
              <a:gd name="connsiteY101" fmla="*/ 2024474 h 2083506"/>
              <a:gd name="connsiteX102" fmla="*/ 6530482 w 12191999"/>
              <a:gd name="connsiteY102" fmla="*/ 2026659 h 2083506"/>
              <a:gd name="connsiteX103" fmla="*/ 6528565 w 12191999"/>
              <a:gd name="connsiteY103" fmla="*/ 2028600 h 2083506"/>
              <a:gd name="connsiteX104" fmla="*/ 6517741 w 12191999"/>
              <a:gd name="connsiteY104" fmla="*/ 2030558 h 2083506"/>
              <a:gd name="connsiteX105" fmla="*/ 6497855 w 12191999"/>
              <a:gd name="connsiteY105" fmla="*/ 2035650 h 2083506"/>
              <a:gd name="connsiteX106" fmla="*/ 6492785 w 12191999"/>
              <a:gd name="connsiteY106" fmla="*/ 2035444 h 2083506"/>
              <a:gd name="connsiteX107" fmla="*/ 6460692 w 12191999"/>
              <a:gd name="connsiteY107" fmla="*/ 2041321 h 2083506"/>
              <a:gd name="connsiteX108" fmla="*/ 6459609 w 12191999"/>
              <a:gd name="connsiteY108" fmla="*/ 2040851 h 2083506"/>
              <a:gd name="connsiteX109" fmla="*/ 6447765 w 12191999"/>
              <a:gd name="connsiteY109" fmla="*/ 2040102 h 2083506"/>
              <a:gd name="connsiteX110" fmla="*/ 6426590 w 12191999"/>
              <a:gd name="connsiteY110" fmla="*/ 2039928 h 2083506"/>
              <a:gd name="connsiteX111" fmla="*/ 6401693 w 12191999"/>
              <a:gd name="connsiteY111" fmla="*/ 2033537 h 2083506"/>
              <a:gd name="connsiteX112" fmla="*/ 6387141 w 12191999"/>
              <a:gd name="connsiteY112" fmla="*/ 2033161 h 2083506"/>
              <a:gd name="connsiteX113" fmla="*/ 6357846 w 12191999"/>
              <a:gd name="connsiteY113" fmla="*/ 2036782 h 2083506"/>
              <a:gd name="connsiteX114" fmla="*/ 6342914 w 12191999"/>
              <a:gd name="connsiteY114" fmla="*/ 2037585 h 2083506"/>
              <a:gd name="connsiteX115" fmla="*/ 6336300 w 12191999"/>
              <a:gd name="connsiteY115" fmla="*/ 2038781 h 2083506"/>
              <a:gd name="connsiteX116" fmla="*/ 6317178 w 12191999"/>
              <a:gd name="connsiteY116" fmla="*/ 2038968 h 2083506"/>
              <a:gd name="connsiteX117" fmla="*/ 6161427 w 12191999"/>
              <a:gd name="connsiteY117" fmla="*/ 2047338 h 2083506"/>
              <a:gd name="connsiteX118" fmla="*/ 6097339 w 12191999"/>
              <a:gd name="connsiteY118" fmla="*/ 2082438 h 2083506"/>
              <a:gd name="connsiteX119" fmla="*/ 6079059 w 12191999"/>
              <a:gd name="connsiteY119" fmla="*/ 2081299 h 2083506"/>
              <a:gd name="connsiteX120" fmla="*/ 5998439 w 12191999"/>
              <a:gd name="connsiteY120" fmla="*/ 2070958 h 2083506"/>
              <a:gd name="connsiteX121" fmla="*/ 5904290 w 12191999"/>
              <a:gd name="connsiteY121" fmla="*/ 2070255 h 2083506"/>
              <a:gd name="connsiteX122" fmla="*/ 5814867 w 12191999"/>
              <a:gd name="connsiteY122" fmla="*/ 2079032 h 2083506"/>
              <a:gd name="connsiteX123" fmla="*/ 5725743 w 12191999"/>
              <a:gd name="connsiteY123" fmla="*/ 2070558 h 2083506"/>
              <a:gd name="connsiteX124" fmla="*/ 5650546 w 12191999"/>
              <a:gd name="connsiteY124" fmla="*/ 2052412 h 2083506"/>
              <a:gd name="connsiteX125" fmla="*/ 5581284 w 12191999"/>
              <a:gd name="connsiteY125" fmla="*/ 2023175 h 2083506"/>
              <a:gd name="connsiteX126" fmla="*/ 5572593 w 12191999"/>
              <a:gd name="connsiteY126" fmla="*/ 2018391 h 2083506"/>
              <a:gd name="connsiteX127" fmla="*/ 5548580 w 12191999"/>
              <a:gd name="connsiteY127" fmla="*/ 2016951 h 2083506"/>
              <a:gd name="connsiteX128" fmla="*/ 5471173 w 12191999"/>
              <a:gd name="connsiteY128" fmla="*/ 2018786 h 2083506"/>
              <a:gd name="connsiteX129" fmla="*/ 5340320 w 12191999"/>
              <a:gd name="connsiteY129" fmla="*/ 2037611 h 2083506"/>
              <a:gd name="connsiteX130" fmla="*/ 5254376 w 12191999"/>
              <a:gd name="connsiteY130" fmla="*/ 2042928 h 2083506"/>
              <a:gd name="connsiteX131" fmla="*/ 5258035 w 12191999"/>
              <a:gd name="connsiteY131" fmla="*/ 2035649 h 2083506"/>
              <a:gd name="connsiteX132" fmla="*/ 5230622 w 12191999"/>
              <a:gd name="connsiteY132" fmla="*/ 2024576 h 2083506"/>
              <a:gd name="connsiteX133" fmla="*/ 5026203 w 12191999"/>
              <a:gd name="connsiteY133" fmla="*/ 2030162 h 2083506"/>
              <a:gd name="connsiteX134" fmla="*/ 4973988 w 12191999"/>
              <a:gd name="connsiteY134" fmla="*/ 2026668 h 2083506"/>
              <a:gd name="connsiteX135" fmla="*/ 4928030 w 12191999"/>
              <a:gd name="connsiteY135" fmla="*/ 2033642 h 2083506"/>
              <a:gd name="connsiteX136" fmla="*/ 4908970 w 12191999"/>
              <a:gd name="connsiteY136" fmla="*/ 2030033 h 2083506"/>
              <a:gd name="connsiteX137" fmla="*/ 4905679 w 12191999"/>
              <a:gd name="connsiteY137" fmla="*/ 2029300 h 2083506"/>
              <a:gd name="connsiteX138" fmla="*/ 4892525 w 12191999"/>
              <a:gd name="connsiteY138" fmla="*/ 2028768 h 2083506"/>
              <a:gd name="connsiteX139" fmla="*/ 4888818 w 12191999"/>
              <a:gd name="connsiteY139" fmla="*/ 2025619 h 2083506"/>
              <a:gd name="connsiteX140" fmla="*/ 4869018 w 12191999"/>
              <a:gd name="connsiteY140" fmla="*/ 2022668 h 2083506"/>
              <a:gd name="connsiteX141" fmla="*/ 4844804 w 12191999"/>
              <a:gd name="connsiteY141" fmla="*/ 2022527 h 2083506"/>
              <a:gd name="connsiteX142" fmla="*/ 4758778 w 12191999"/>
              <a:gd name="connsiteY142" fmla="*/ 2021694 h 2083506"/>
              <a:gd name="connsiteX143" fmla="*/ 4744748 w 12191999"/>
              <a:gd name="connsiteY143" fmla="*/ 2023396 h 2083506"/>
              <a:gd name="connsiteX144" fmla="*/ 4698956 w 12191999"/>
              <a:gd name="connsiteY144" fmla="*/ 2020558 h 2083506"/>
              <a:gd name="connsiteX145" fmla="*/ 4658147 w 12191999"/>
              <a:gd name="connsiteY145" fmla="*/ 2019920 h 2083506"/>
              <a:gd name="connsiteX146" fmla="*/ 4631706 w 12191999"/>
              <a:gd name="connsiteY146" fmla="*/ 2021274 h 2083506"/>
              <a:gd name="connsiteX147" fmla="*/ 4624776 w 12191999"/>
              <a:gd name="connsiteY147" fmla="*/ 2020152 h 2083506"/>
              <a:gd name="connsiteX148" fmla="*/ 4598150 w 12191999"/>
              <a:gd name="connsiteY148" fmla="*/ 2019429 h 2083506"/>
              <a:gd name="connsiteX149" fmla="*/ 4584588 w 12191999"/>
              <a:gd name="connsiteY149" fmla="*/ 2021092 h 2083506"/>
              <a:gd name="connsiteX150" fmla="*/ 4571203 w 12191999"/>
              <a:gd name="connsiteY150" fmla="*/ 2017263 h 2083506"/>
              <a:gd name="connsiteX151" fmla="*/ 4567930 w 12191999"/>
              <a:gd name="connsiteY151" fmla="*/ 2014458 h 2083506"/>
              <a:gd name="connsiteX152" fmla="*/ 4548984 w 12191999"/>
              <a:gd name="connsiteY152" fmla="*/ 2015717 h 2083506"/>
              <a:gd name="connsiteX153" fmla="*/ 4533451 w 12191999"/>
              <a:gd name="connsiteY153" fmla="*/ 2012976 h 2083506"/>
              <a:gd name="connsiteX154" fmla="*/ 4519910 w 12191999"/>
              <a:gd name="connsiteY154" fmla="*/ 2014768 h 2083506"/>
              <a:gd name="connsiteX155" fmla="*/ 4514290 w 12191999"/>
              <a:gd name="connsiteY155" fmla="*/ 2014364 h 2083506"/>
              <a:gd name="connsiteX156" fmla="*/ 4500320 w 12191999"/>
              <a:gd name="connsiteY156" fmla="*/ 2013007 h 2083506"/>
              <a:gd name="connsiteX157" fmla="*/ 4476219 w 12191999"/>
              <a:gd name="connsiteY157" fmla="*/ 2009993 h 2083506"/>
              <a:gd name="connsiteX158" fmla="*/ 4468701 w 12191999"/>
              <a:gd name="connsiteY158" fmla="*/ 2009574 h 2083506"/>
              <a:gd name="connsiteX159" fmla="*/ 4452333 w 12191999"/>
              <a:gd name="connsiteY159" fmla="*/ 2004964 h 2083506"/>
              <a:gd name="connsiteX160" fmla="*/ 4420644 w 12191999"/>
              <a:gd name="connsiteY160" fmla="*/ 2001021 h 2083506"/>
              <a:gd name="connsiteX161" fmla="*/ 4364856 w 12191999"/>
              <a:gd name="connsiteY161" fmla="*/ 1987267 h 2083506"/>
              <a:gd name="connsiteX162" fmla="*/ 4332062 w 12191999"/>
              <a:gd name="connsiteY162" fmla="*/ 1980703 h 2083506"/>
              <a:gd name="connsiteX163" fmla="*/ 4309876 w 12191999"/>
              <a:gd name="connsiteY163" fmla="*/ 1974653 h 2083506"/>
              <a:gd name="connsiteX164" fmla="*/ 4244391 w 12191999"/>
              <a:gd name="connsiteY164" fmla="*/ 1966109 h 2083506"/>
              <a:gd name="connsiteX165" fmla="*/ 4132071 w 12191999"/>
              <a:gd name="connsiteY165" fmla="*/ 1954813 h 2083506"/>
              <a:gd name="connsiteX166" fmla="*/ 4109069 w 12191999"/>
              <a:gd name="connsiteY166" fmla="*/ 1951778 h 2083506"/>
              <a:gd name="connsiteX167" fmla="*/ 4092908 w 12191999"/>
              <a:gd name="connsiteY167" fmla="*/ 1946662 h 2083506"/>
              <a:gd name="connsiteX168" fmla="*/ 4092306 w 12191999"/>
              <a:gd name="connsiteY168" fmla="*/ 1943291 h 2083506"/>
              <a:gd name="connsiteX169" fmla="*/ 4080234 w 12191999"/>
              <a:gd name="connsiteY169" fmla="*/ 1941219 h 2083506"/>
              <a:gd name="connsiteX170" fmla="*/ 4077778 w 12191999"/>
              <a:gd name="connsiteY170" fmla="*/ 1940145 h 2083506"/>
              <a:gd name="connsiteX171" fmla="*/ 4062936 w 12191999"/>
              <a:gd name="connsiteY171" fmla="*/ 1934506 h 2083506"/>
              <a:gd name="connsiteX172" fmla="*/ 4012506 w 12191999"/>
              <a:gd name="connsiteY172" fmla="*/ 1935475 h 2083506"/>
              <a:gd name="connsiteX173" fmla="*/ 3965880 w 12191999"/>
              <a:gd name="connsiteY173" fmla="*/ 1925968 h 2083506"/>
              <a:gd name="connsiteX174" fmla="*/ 3765338 w 12191999"/>
              <a:gd name="connsiteY174" fmla="*/ 1906649 h 2083506"/>
              <a:gd name="connsiteX175" fmla="*/ 3749493 w 12191999"/>
              <a:gd name="connsiteY175" fmla="*/ 1893071 h 2083506"/>
              <a:gd name="connsiteX176" fmla="*/ 3672704 w 12191999"/>
              <a:gd name="connsiteY176" fmla="*/ 1881383 h 2083506"/>
              <a:gd name="connsiteX177" fmla="*/ 3530082 w 12191999"/>
              <a:gd name="connsiteY177" fmla="*/ 1883187 h 2083506"/>
              <a:gd name="connsiteX178" fmla="*/ 3387664 w 12191999"/>
              <a:gd name="connsiteY178" fmla="*/ 1862579 h 2083506"/>
              <a:gd name="connsiteX179" fmla="*/ 3371681 w 12191999"/>
              <a:gd name="connsiteY179" fmla="*/ 1865293 h 2083506"/>
              <a:gd name="connsiteX180" fmla="*/ 3355305 w 12191999"/>
              <a:gd name="connsiteY180" fmla="*/ 1865842 h 2083506"/>
              <a:gd name="connsiteX181" fmla="*/ 3353790 w 12191999"/>
              <a:gd name="connsiteY181" fmla="*/ 1865158 h 2083506"/>
              <a:gd name="connsiteX182" fmla="*/ 3336210 w 12191999"/>
              <a:gd name="connsiteY182" fmla="*/ 1863564 h 2083506"/>
              <a:gd name="connsiteX183" fmla="*/ 3331381 w 12191999"/>
              <a:gd name="connsiteY183" fmla="*/ 1864716 h 2083506"/>
              <a:gd name="connsiteX184" fmla="*/ 3319012 w 12191999"/>
              <a:gd name="connsiteY184" fmla="*/ 1864093 h 2083506"/>
              <a:gd name="connsiteX185" fmla="*/ 3293818 w 12191999"/>
              <a:gd name="connsiteY185" fmla="*/ 1864135 h 2083506"/>
              <a:gd name="connsiteX186" fmla="*/ 3289881 w 12191999"/>
              <a:gd name="connsiteY186" fmla="*/ 1862954 h 2083506"/>
              <a:gd name="connsiteX187" fmla="*/ 3253090 w 12191999"/>
              <a:gd name="connsiteY187" fmla="*/ 1861164 h 2083506"/>
              <a:gd name="connsiteX188" fmla="*/ 3252949 w 12191999"/>
              <a:gd name="connsiteY188" fmla="*/ 1860574 h 2083506"/>
              <a:gd name="connsiteX189" fmla="*/ 3244187 w 12191999"/>
              <a:gd name="connsiteY189" fmla="*/ 1857604 h 2083506"/>
              <a:gd name="connsiteX190" fmla="*/ 3246570 w 12191999"/>
              <a:gd name="connsiteY190" fmla="*/ 1852946 h 2083506"/>
              <a:gd name="connsiteX191" fmla="*/ 3237810 w 12191999"/>
              <a:gd name="connsiteY191" fmla="*/ 1853064 h 2083506"/>
              <a:gd name="connsiteX192" fmla="*/ 3230822 w 12191999"/>
              <a:gd name="connsiteY192" fmla="*/ 1855474 h 2083506"/>
              <a:gd name="connsiteX193" fmla="*/ 3136549 w 12191999"/>
              <a:gd name="connsiteY193" fmla="*/ 1874037 h 2083506"/>
              <a:gd name="connsiteX194" fmla="*/ 2845754 w 12191999"/>
              <a:gd name="connsiteY194" fmla="*/ 1910932 h 2083506"/>
              <a:gd name="connsiteX195" fmla="*/ 2786878 w 12191999"/>
              <a:gd name="connsiteY195" fmla="*/ 1917162 h 2083506"/>
              <a:gd name="connsiteX196" fmla="*/ 2725298 w 12191999"/>
              <a:gd name="connsiteY196" fmla="*/ 1912340 h 2083506"/>
              <a:gd name="connsiteX197" fmla="*/ 2697754 w 12191999"/>
              <a:gd name="connsiteY197" fmla="*/ 1914863 h 2083506"/>
              <a:gd name="connsiteX198" fmla="*/ 2568063 w 12191999"/>
              <a:gd name="connsiteY198" fmla="*/ 1936283 h 2083506"/>
              <a:gd name="connsiteX199" fmla="*/ 2489784 w 12191999"/>
              <a:gd name="connsiteY199" fmla="*/ 1943720 h 2083506"/>
              <a:gd name="connsiteX200" fmla="*/ 2458978 w 12191999"/>
              <a:gd name="connsiteY200" fmla="*/ 1938095 h 2083506"/>
              <a:gd name="connsiteX201" fmla="*/ 2318712 w 12191999"/>
              <a:gd name="connsiteY201" fmla="*/ 1934474 h 2083506"/>
              <a:gd name="connsiteX202" fmla="*/ 2268709 w 12191999"/>
              <a:gd name="connsiteY202" fmla="*/ 1940521 h 2083506"/>
              <a:gd name="connsiteX203" fmla="*/ 2264080 w 12191999"/>
              <a:gd name="connsiteY203" fmla="*/ 1941232 h 2083506"/>
              <a:gd name="connsiteX204" fmla="*/ 2254684 w 12191999"/>
              <a:gd name="connsiteY204" fmla="*/ 1943524 h 2083506"/>
              <a:gd name="connsiteX205" fmla="*/ 2252523 w 12191999"/>
              <a:gd name="connsiteY205" fmla="*/ 1943004 h 2083506"/>
              <a:gd name="connsiteX206" fmla="*/ 2173350 w 12191999"/>
              <a:gd name="connsiteY206" fmla="*/ 1929202 h 2083506"/>
              <a:gd name="connsiteX207" fmla="*/ 2155266 w 12191999"/>
              <a:gd name="connsiteY207" fmla="*/ 1920267 h 2083506"/>
              <a:gd name="connsiteX208" fmla="*/ 2091013 w 12191999"/>
              <a:gd name="connsiteY208" fmla="*/ 1914631 h 2083506"/>
              <a:gd name="connsiteX209" fmla="*/ 2030712 w 12191999"/>
              <a:gd name="connsiteY209" fmla="*/ 1897690 h 2083506"/>
              <a:gd name="connsiteX210" fmla="*/ 1908838 w 12191999"/>
              <a:gd name="connsiteY210" fmla="*/ 1892222 h 2083506"/>
              <a:gd name="connsiteX211" fmla="*/ 1877796 w 12191999"/>
              <a:gd name="connsiteY211" fmla="*/ 1883887 h 2083506"/>
              <a:gd name="connsiteX212" fmla="*/ 1875824 w 12191999"/>
              <a:gd name="connsiteY212" fmla="*/ 1879265 h 2083506"/>
              <a:gd name="connsiteX213" fmla="*/ 1823048 w 12191999"/>
              <a:gd name="connsiteY213" fmla="*/ 1881064 h 2083506"/>
              <a:gd name="connsiteX214" fmla="*/ 1765736 w 12191999"/>
              <a:gd name="connsiteY214" fmla="*/ 1856578 h 2083506"/>
              <a:gd name="connsiteX215" fmla="*/ 1725669 w 12191999"/>
              <a:gd name="connsiteY215" fmla="*/ 1833744 h 2083506"/>
              <a:gd name="connsiteX216" fmla="*/ 1725216 w 12191999"/>
              <a:gd name="connsiteY216" fmla="*/ 1829447 h 2083506"/>
              <a:gd name="connsiteX217" fmla="*/ 1721485 w 12191999"/>
              <a:gd name="connsiteY217" fmla="*/ 1828960 h 2083506"/>
              <a:gd name="connsiteX218" fmla="*/ 1717786 w 12191999"/>
              <a:gd name="connsiteY218" fmla="*/ 1832224 h 2083506"/>
              <a:gd name="connsiteX219" fmla="*/ 1689907 w 12191999"/>
              <a:gd name="connsiteY219" fmla="*/ 1825425 h 2083506"/>
              <a:gd name="connsiteX220" fmla="*/ 1688093 w 12191999"/>
              <a:gd name="connsiteY220" fmla="*/ 1817391 h 2083506"/>
              <a:gd name="connsiteX221" fmla="*/ 1496789 w 12191999"/>
              <a:gd name="connsiteY221" fmla="*/ 1805297 h 2083506"/>
              <a:gd name="connsiteX222" fmla="*/ 1392839 w 12191999"/>
              <a:gd name="connsiteY222" fmla="*/ 1758649 h 2083506"/>
              <a:gd name="connsiteX223" fmla="*/ 1360872 w 12191999"/>
              <a:gd name="connsiteY223" fmla="*/ 1752441 h 2083506"/>
              <a:gd name="connsiteX224" fmla="*/ 1313885 w 12191999"/>
              <a:gd name="connsiteY224" fmla="*/ 1731785 h 2083506"/>
              <a:gd name="connsiteX225" fmla="*/ 1247665 w 12191999"/>
              <a:gd name="connsiteY225" fmla="*/ 1727765 h 2083506"/>
              <a:gd name="connsiteX226" fmla="*/ 1196850 w 12191999"/>
              <a:gd name="connsiteY226" fmla="*/ 1729622 h 2083506"/>
              <a:gd name="connsiteX227" fmla="*/ 1168728 w 12191999"/>
              <a:gd name="connsiteY227" fmla="*/ 1728550 h 2083506"/>
              <a:gd name="connsiteX228" fmla="*/ 1096918 w 12191999"/>
              <a:gd name="connsiteY228" fmla="*/ 1721485 h 2083506"/>
              <a:gd name="connsiteX229" fmla="*/ 1094082 w 12191999"/>
              <a:gd name="connsiteY229" fmla="*/ 1720113 h 2083506"/>
              <a:gd name="connsiteX230" fmla="*/ 1040782 w 12191999"/>
              <a:gd name="connsiteY230" fmla="*/ 1721762 h 2083506"/>
              <a:gd name="connsiteX231" fmla="*/ 955980 w 12191999"/>
              <a:gd name="connsiteY231" fmla="*/ 1719289 h 2083506"/>
              <a:gd name="connsiteX232" fmla="*/ 926108 w 12191999"/>
              <a:gd name="connsiteY232" fmla="*/ 1715917 h 2083506"/>
              <a:gd name="connsiteX233" fmla="*/ 876049 w 12191999"/>
              <a:gd name="connsiteY233" fmla="*/ 1710422 h 2083506"/>
              <a:gd name="connsiteX234" fmla="*/ 839194 w 12191999"/>
              <a:gd name="connsiteY234" fmla="*/ 1700176 h 2083506"/>
              <a:gd name="connsiteX235" fmla="*/ 797112 w 12191999"/>
              <a:gd name="connsiteY235" fmla="*/ 1698014 h 2083506"/>
              <a:gd name="connsiteX236" fmla="*/ 786610 w 12191999"/>
              <a:gd name="connsiteY236" fmla="*/ 1705455 h 2083506"/>
              <a:gd name="connsiteX237" fmla="*/ 741833 w 12191999"/>
              <a:gd name="connsiteY237" fmla="*/ 1700566 h 2083506"/>
              <a:gd name="connsiteX238" fmla="*/ 673985 w 12191999"/>
              <a:gd name="connsiteY238" fmla="*/ 1692278 h 2083506"/>
              <a:gd name="connsiteX239" fmla="*/ 634665 w 12191999"/>
              <a:gd name="connsiteY239" fmla="*/ 1689550 h 2083506"/>
              <a:gd name="connsiteX240" fmla="*/ 527471 w 12191999"/>
              <a:gd name="connsiteY240" fmla="*/ 1679869 h 2083506"/>
              <a:gd name="connsiteX241" fmla="*/ 420260 w 12191999"/>
              <a:gd name="connsiteY241" fmla="*/ 1668475 h 2083506"/>
              <a:gd name="connsiteX242" fmla="*/ 357630 w 12191999"/>
              <a:gd name="connsiteY242" fmla="*/ 1652142 h 2083506"/>
              <a:gd name="connsiteX243" fmla="*/ 269407 w 12191999"/>
              <a:gd name="connsiteY243" fmla="*/ 1643812 h 2083506"/>
              <a:gd name="connsiteX244" fmla="*/ 254769 w 12191999"/>
              <a:gd name="connsiteY244" fmla="*/ 1641013 h 2083506"/>
              <a:gd name="connsiteX245" fmla="*/ 150763 w 12191999"/>
              <a:gd name="connsiteY245" fmla="*/ 1628143 h 2083506"/>
              <a:gd name="connsiteX246" fmla="*/ 29133 w 12191999"/>
              <a:gd name="connsiteY246" fmla="*/ 1626172 h 2083506"/>
              <a:gd name="connsiteX247" fmla="*/ 0 w 12191999"/>
              <a:gd name="connsiteY247" fmla="*/ 1619589 h 2083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</a:cxnLst>
            <a:rect l="l" t="t" r="r" b="b"/>
            <a:pathLst>
              <a:path w="12191999" h="2083506">
                <a:moveTo>
                  <a:pt x="0" y="0"/>
                </a:moveTo>
                <a:lnTo>
                  <a:pt x="9429748" y="0"/>
                </a:lnTo>
                <a:lnTo>
                  <a:pt x="9429748" y="1"/>
                </a:lnTo>
                <a:lnTo>
                  <a:pt x="12191999" y="1"/>
                </a:lnTo>
                <a:lnTo>
                  <a:pt x="12191999" y="1164372"/>
                </a:lnTo>
                <a:lnTo>
                  <a:pt x="12147852" y="1163783"/>
                </a:lnTo>
                <a:cubicBezTo>
                  <a:pt x="12063101" y="1189107"/>
                  <a:pt x="12045020" y="1156925"/>
                  <a:pt x="11993604" y="1153496"/>
                </a:cubicBezTo>
                <a:cubicBezTo>
                  <a:pt x="11954216" y="1165241"/>
                  <a:pt x="11911195" y="1167350"/>
                  <a:pt x="11865319" y="1176624"/>
                </a:cubicBezTo>
                <a:cubicBezTo>
                  <a:pt x="11822513" y="1184682"/>
                  <a:pt x="11766915" y="1201558"/>
                  <a:pt x="11718353" y="1209136"/>
                </a:cubicBezTo>
                <a:cubicBezTo>
                  <a:pt x="11675379" y="1217463"/>
                  <a:pt x="11638007" y="1216639"/>
                  <a:pt x="11609067" y="1218512"/>
                </a:cubicBezTo>
                <a:cubicBezTo>
                  <a:pt x="11597582" y="1221322"/>
                  <a:pt x="11554280" y="1243577"/>
                  <a:pt x="11545958" y="1240430"/>
                </a:cubicBezTo>
                <a:lnTo>
                  <a:pt x="11445770" y="1225780"/>
                </a:lnTo>
                <a:cubicBezTo>
                  <a:pt x="11425543" y="1230782"/>
                  <a:pt x="11413740" y="1222096"/>
                  <a:pt x="11398842" y="1227250"/>
                </a:cubicBezTo>
                <a:cubicBezTo>
                  <a:pt x="11367060" y="1233093"/>
                  <a:pt x="11269285" y="1263712"/>
                  <a:pt x="11240093" y="1266797"/>
                </a:cubicBezTo>
                <a:cubicBezTo>
                  <a:pt x="11197297" y="1273685"/>
                  <a:pt x="11181311" y="1272682"/>
                  <a:pt x="11141364" y="1288059"/>
                </a:cubicBezTo>
                <a:cubicBezTo>
                  <a:pt x="11099891" y="1305386"/>
                  <a:pt x="11051533" y="1319157"/>
                  <a:pt x="11015396" y="1353104"/>
                </a:cubicBezTo>
                <a:cubicBezTo>
                  <a:pt x="11009424" y="1362217"/>
                  <a:pt x="10992328" y="1361966"/>
                  <a:pt x="10973905" y="1365109"/>
                </a:cubicBezTo>
                <a:cubicBezTo>
                  <a:pt x="10955482" y="1368254"/>
                  <a:pt x="10907369" y="1372817"/>
                  <a:pt x="10904858" y="1371966"/>
                </a:cubicBezTo>
                <a:cubicBezTo>
                  <a:pt x="10880521" y="1379494"/>
                  <a:pt x="10873670" y="1399734"/>
                  <a:pt x="10827883" y="1410270"/>
                </a:cubicBezTo>
                <a:cubicBezTo>
                  <a:pt x="10790248" y="1415655"/>
                  <a:pt x="10724899" y="1420726"/>
                  <a:pt x="10690996" y="1426394"/>
                </a:cubicBezTo>
                <a:cubicBezTo>
                  <a:pt x="10676463" y="1423331"/>
                  <a:pt x="10634514" y="1436908"/>
                  <a:pt x="10624461" y="1444283"/>
                </a:cubicBezTo>
                <a:cubicBezTo>
                  <a:pt x="10601952" y="1468442"/>
                  <a:pt x="10536224" y="1460228"/>
                  <a:pt x="10517208" y="1478947"/>
                </a:cubicBezTo>
                <a:cubicBezTo>
                  <a:pt x="10509508" y="1482271"/>
                  <a:pt x="10505833" y="1468818"/>
                  <a:pt x="10497937" y="1469831"/>
                </a:cubicBezTo>
                <a:lnTo>
                  <a:pt x="10471201" y="1486037"/>
                </a:lnTo>
                <a:lnTo>
                  <a:pt x="10448263" y="1478223"/>
                </a:lnTo>
                <a:lnTo>
                  <a:pt x="10388089" y="1507175"/>
                </a:lnTo>
                <a:cubicBezTo>
                  <a:pt x="10350285" y="1513081"/>
                  <a:pt x="10383281" y="1526586"/>
                  <a:pt x="10333720" y="1515848"/>
                </a:cubicBezTo>
                <a:cubicBezTo>
                  <a:pt x="10286428" y="1526223"/>
                  <a:pt x="10174884" y="1550019"/>
                  <a:pt x="10104338" y="1569424"/>
                </a:cubicBezTo>
                <a:cubicBezTo>
                  <a:pt x="10066963" y="1581564"/>
                  <a:pt x="9967395" y="1605712"/>
                  <a:pt x="9910445" y="1632275"/>
                </a:cubicBezTo>
                <a:cubicBezTo>
                  <a:pt x="9856131" y="1644130"/>
                  <a:pt x="9831118" y="1689967"/>
                  <a:pt x="9770872" y="1688088"/>
                </a:cubicBezTo>
                <a:cubicBezTo>
                  <a:pt x="9769882" y="1691843"/>
                  <a:pt x="9737016" y="1697044"/>
                  <a:pt x="9733849" y="1700034"/>
                </a:cubicBezTo>
                <a:lnTo>
                  <a:pt x="9703714" y="1730093"/>
                </a:lnTo>
                <a:lnTo>
                  <a:pt x="9698351" y="1730377"/>
                </a:lnTo>
                <a:lnTo>
                  <a:pt x="9632895" y="1736363"/>
                </a:lnTo>
                <a:lnTo>
                  <a:pt x="9569107" y="1741010"/>
                </a:lnTo>
                <a:cubicBezTo>
                  <a:pt x="9558961" y="1745882"/>
                  <a:pt x="9548028" y="1750646"/>
                  <a:pt x="9536451" y="1755120"/>
                </a:cubicBezTo>
                <a:lnTo>
                  <a:pt x="9529385" y="1757515"/>
                </a:lnTo>
                <a:lnTo>
                  <a:pt x="9498527" y="1753117"/>
                </a:lnTo>
                <a:lnTo>
                  <a:pt x="9436642" y="1755478"/>
                </a:lnTo>
                <a:lnTo>
                  <a:pt x="9429748" y="1756317"/>
                </a:lnTo>
                <a:lnTo>
                  <a:pt x="9429748" y="1768745"/>
                </a:lnTo>
                <a:lnTo>
                  <a:pt x="9425802" y="1769273"/>
                </a:lnTo>
                <a:cubicBezTo>
                  <a:pt x="9390751" y="1773262"/>
                  <a:pt x="9371406" y="1773457"/>
                  <a:pt x="9349763" y="1776107"/>
                </a:cubicBezTo>
                <a:cubicBezTo>
                  <a:pt x="9314721" y="1782260"/>
                  <a:pt x="9277650" y="1796217"/>
                  <a:pt x="9256503" y="1800699"/>
                </a:cubicBezTo>
                <a:lnTo>
                  <a:pt x="9222873" y="1803003"/>
                </a:lnTo>
                <a:lnTo>
                  <a:pt x="9224095" y="1807355"/>
                </a:lnTo>
                <a:lnTo>
                  <a:pt x="9211603" y="1807675"/>
                </a:lnTo>
                <a:lnTo>
                  <a:pt x="9183719" y="1807781"/>
                </a:lnTo>
                <a:cubicBezTo>
                  <a:pt x="9166319" y="1808439"/>
                  <a:pt x="9117935" y="1807396"/>
                  <a:pt x="9100221" y="1808989"/>
                </a:cubicBezTo>
                <a:cubicBezTo>
                  <a:pt x="9095111" y="1813630"/>
                  <a:pt x="9087224" y="1816160"/>
                  <a:pt x="9077439" y="1817333"/>
                </a:cubicBezTo>
                <a:lnTo>
                  <a:pt x="9055889" y="1817464"/>
                </a:lnTo>
                <a:lnTo>
                  <a:pt x="8930912" y="1828648"/>
                </a:lnTo>
                <a:lnTo>
                  <a:pt x="8913729" y="1829483"/>
                </a:lnTo>
                <a:lnTo>
                  <a:pt x="8904423" y="1833234"/>
                </a:lnTo>
                <a:cubicBezTo>
                  <a:pt x="8897319" y="1833982"/>
                  <a:pt x="8876911" y="1833498"/>
                  <a:pt x="8871099" y="1833979"/>
                </a:cubicBezTo>
                <a:lnTo>
                  <a:pt x="8869557" y="1836113"/>
                </a:lnTo>
                <a:cubicBezTo>
                  <a:pt x="8851043" y="1839524"/>
                  <a:pt x="8781405" y="1850882"/>
                  <a:pt x="8760021" y="1854442"/>
                </a:cubicBezTo>
                <a:cubicBezTo>
                  <a:pt x="8755749" y="1851161"/>
                  <a:pt x="8746183" y="1856343"/>
                  <a:pt x="8741254" y="1857469"/>
                </a:cubicBezTo>
                <a:cubicBezTo>
                  <a:pt x="8740491" y="1855259"/>
                  <a:pt x="8728559" y="1854585"/>
                  <a:pt x="8725039" y="1856552"/>
                </a:cubicBezTo>
                <a:cubicBezTo>
                  <a:pt x="8641157" y="1867333"/>
                  <a:pt x="8683145" y="1845054"/>
                  <a:pt x="8635265" y="1859168"/>
                </a:cubicBezTo>
                <a:cubicBezTo>
                  <a:pt x="8626795" y="1860103"/>
                  <a:pt x="8619931" y="1859212"/>
                  <a:pt x="8613911" y="1857561"/>
                </a:cubicBezTo>
                <a:lnTo>
                  <a:pt x="8604931" y="1854170"/>
                </a:lnTo>
                <a:lnTo>
                  <a:pt x="8570171" y="1860579"/>
                </a:lnTo>
                <a:cubicBezTo>
                  <a:pt x="8553049" y="1862813"/>
                  <a:pt x="8535028" y="1864294"/>
                  <a:pt x="8516537" y="1864971"/>
                </a:cubicBezTo>
                <a:cubicBezTo>
                  <a:pt x="8512388" y="1860455"/>
                  <a:pt x="8497874" y="1866870"/>
                  <a:pt x="8491046" y="1868141"/>
                </a:cubicBezTo>
                <a:cubicBezTo>
                  <a:pt x="8490975" y="1865191"/>
                  <a:pt x="8475847" y="1863778"/>
                  <a:pt x="8470478" y="1866216"/>
                </a:cubicBezTo>
                <a:cubicBezTo>
                  <a:pt x="8357654" y="1876758"/>
                  <a:pt x="8421139" y="1849210"/>
                  <a:pt x="8353433" y="1865729"/>
                </a:cubicBezTo>
                <a:lnTo>
                  <a:pt x="8347675" y="1865075"/>
                </a:lnTo>
                <a:lnTo>
                  <a:pt x="8343939" y="1865677"/>
                </a:lnTo>
                <a:cubicBezTo>
                  <a:pt x="8309852" y="1870841"/>
                  <a:pt x="8272587" y="1875809"/>
                  <a:pt x="8221566" y="1881148"/>
                </a:cubicBezTo>
                <a:cubicBezTo>
                  <a:pt x="8158043" y="1892960"/>
                  <a:pt x="8095547" y="1914042"/>
                  <a:pt x="8066095" y="1919902"/>
                </a:cubicBezTo>
                <a:cubicBezTo>
                  <a:pt x="8058949" y="1919234"/>
                  <a:pt x="8051921" y="1917862"/>
                  <a:pt x="8044849" y="1916308"/>
                </a:cubicBezTo>
                <a:lnTo>
                  <a:pt x="8041142" y="1915506"/>
                </a:lnTo>
                <a:lnTo>
                  <a:pt x="8022159" y="1911521"/>
                </a:lnTo>
                <a:lnTo>
                  <a:pt x="7944932" y="1917265"/>
                </a:lnTo>
                <a:lnTo>
                  <a:pt x="7879011" y="1928570"/>
                </a:lnTo>
                <a:lnTo>
                  <a:pt x="7865529" y="1934399"/>
                </a:lnTo>
                <a:lnTo>
                  <a:pt x="7774801" y="1947969"/>
                </a:lnTo>
                <a:lnTo>
                  <a:pt x="7748398" y="1955982"/>
                </a:lnTo>
                <a:lnTo>
                  <a:pt x="7740684" y="1955717"/>
                </a:lnTo>
                <a:cubicBezTo>
                  <a:pt x="7728362" y="1958584"/>
                  <a:pt x="7714099" y="1968442"/>
                  <a:pt x="7712976" y="1960442"/>
                </a:cubicBezTo>
                <a:lnTo>
                  <a:pt x="7699956" y="1966104"/>
                </a:lnTo>
                <a:lnTo>
                  <a:pt x="7684158" y="1962927"/>
                </a:lnTo>
                <a:cubicBezTo>
                  <a:pt x="7674684" y="1962643"/>
                  <a:pt x="7652105" y="1963177"/>
                  <a:pt x="7643109" y="1964400"/>
                </a:cubicBezTo>
                <a:lnTo>
                  <a:pt x="7630180" y="1970266"/>
                </a:lnTo>
                <a:lnTo>
                  <a:pt x="7609131" y="1971774"/>
                </a:lnTo>
                <a:cubicBezTo>
                  <a:pt x="7596694" y="1971644"/>
                  <a:pt x="7570258" y="1969757"/>
                  <a:pt x="7555555" y="1969491"/>
                </a:cubicBezTo>
                <a:cubicBezTo>
                  <a:pt x="7541460" y="1966540"/>
                  <a:pt x="7530571" y="1964848"/>
                  <a:pt x="7520919" y="1970177"/>
                </a:cubicBezTo>
                <a:cubicBezTo>
                  <a:pt x="7500295" y="1966884"/>
                  <a:pt x="7480780" y="1949401"/>
                  <a:pt x="7456258" y="1960468"/>
                </a:cubicBezTo>
                <a:cubicBezTo>
                  <a:pt x="7434946" y="1957506"/>
                  <a:pt x="7435772" y="1952500"/>
                  <a:pt x="7393047" y="1952408"/>
                </a:cubicBezTo>
                <a:cubicBezTo>
                  <a:pt x="7356520" y="1952860"/>
                  <a:pt x="7236307" y="1958626"/>
                  <a:pt x="7199912" y="1959913"/>
                </a:cubicBezTo>
                <a:cubicBezTo>
                  <a:pt x="7176501" y="1959942"/>
                  <a:pt x="7160098" y="1958343"/>
                  <a:pt x="7146774" y="1956641"/>
                </a:cubicBezTo>
                <a:lnTo>
                  <a:pt x="7122244" y="1953891"/>
                </a:lnTo>
                <a:lnTo>
                  <a:pt x="7032241" y="1962723"/>
                </a:lnTo>
                <a:cubicBezTo>
                  <a:pt x="6997214" y="1965198"/>
                  <a:pt x="6963725" y="1968396"/>
                  <a:pt x="6941492" y="1976868"/>
                </a:cubicBezTo>
                <a:cubicBezTo>
                  <a:pt x="6947015" y="1970398"/>
                  <a:pt x="6923088" y="1965379"/>
                  <a:pt x="6906514" y="1968589"/>
                </a:cubicBezTo>
                <a:cubicBezTo>
                  <a:pt x="6925890" y="1943204"/>
                  <a:pt x="6840983" y="1991464"/>
                  <a:pt x="6826395" y="1974141"/>
                </a:cubicBezTo>
                <a:cubicBezTo>
                  <a:pt x="6825676" y="1990223"/>
                  <a:pt x="6751393" y="2017492"/>
                  <a:pt x="6716431" y="2004297"/>
                </a:cubicBezTo>
                <a:cubicBezTo>
                  <a:pt x="6663167" y="2007518"/>
                  <a:pt x="6625450" y="2020811"/>
                  <a:pt x="6569607" y="2015496"/>
                </a:cubicBezTo>
                <a:cubicBezTo>
                  <a:pt x="6567874" y="2017648"/>
                  <a:pt x="6565034" y="2019449"/>
                  <a:pt x="6561430" y="2020996"/>
                </a:cubicBezTo>
                <a:lnTo>
                  <a:pt x="6549371" y="2024747"/>
                </a:lnTo>
                <a:lnTo>
                  <a:pt x="6547040" y="2024474"/>
                </a:lnTo>
                <a:cubicBezTo>
                  <a:pt x="6537882" y="2024425"/>
                  <a:pt x="6533193" y="2025332"/>
                  <a:pt x="6530482" y="2026659"/>
                </a:cubicBezTo>
                <a:lnTo>
                  <a:pt x="6528565" y="2028600"/>
                </a:lnTo>
                <a:lnTo>
                  <a:pt x="6517741" y="2030558"/>
                </a:lnTo>
                <a:lnTo>
                  <a:pt x="6497855" y="2035650"/>
                </a:lnTo>
                <a:lnTo>
                  <a:pt x="6492785" y="2035444"/>
                </a:lnTo>
                <a:lnTo>
                  <a:pt x="6460692" y="2041321"/>
                </a:lnTo>
                <a:lnTo>
                  <a:pt x="6459609" y="2040851"/>
                </a:lnTo>
                <a:cubicBezTo>
                  <a:pt x="6456451" y="2039933"/>
                  <a:pt x="6452734" y="2039508"/>
                  <a:pt x="6447765" y="2040102"/>
                </a:cubicBezTo>
                <a:cubicBezTo>
                  <a:pt x="6446007" y="2031126"/>
                  <a:pt x="6441093" y="2037380"/>
                  <a:pt x="6426590" y="2039928"/>
                </a:cubicBezTo>
                <a:cubicBezTo>
                  <a:pt x="6423606" y="2033241"/>
                  <a:pt x="6413230" y="2032925"/>
                  <a:pt x="6401693" y="2033537"/>
                </a:cubicBezTo>
                <a:lnTo>
                  <a:pt x="6387141" y="2033161"/>
                </a:lnTo>
                <a:lnTo>
                  <a:pt x="6357846" y="2036782"/>
                </a:lnTo>
                <a:lnTo>
                  <a:pt x="6342914" y="2037585"/>
                </a:lnTo>
                <a:lnTo>
                  <a:pt x="6336300" y="2038781"/>
                </a:lnTo>
                <a:lnTo>
                  <a:pt x="6317178" y="2038968"/>
                </a:lnTo>
                <a:lnTo>
                  <a:pt x="6161427" y="2047338"/>
                </a:lnTo>
                <a:cubicBezTo>
                  <a:pt x="6147824" y="2057658"/>
                  <a:pt x="6118908" y="2077615"/>
                  <a:pt x="6097339" y="2082438"/>
                </a:cubicBezTo>
                <a:cubicBezTo>
                  <a:pt x="6090149" y="2084046"/>
                  <a:pt x="6083776" y="2083972"/>
                  <a:pt x="6079059" y="2081299"/>
                </a:cubicBezTo>
                <a:cubicBezTo>
                  <a:pt x="6063900" y="2082334"/>
                  <a:pt x="6011621" y="2084537"/>
                  <a:pt x="5998439" y="2070958"/>
                </a:cubicBezTo>
                <a:cubicBezTo>
                  <a:pt x="5976443" y="2071759"/>
                  <a:pt x="5925514" y="2069780"/>
                  <a:pt x="5904290" y="2070255"/>
                </a:cubicBezTo>
                <a:cubicBezTo>
                  <a:pt x="5871515" y="2066244"/>
                  <a:pt x="5843986" y="2088249"/>
                  <a:pt x="5814867" y="2079032"/>
                </a:cubicBezTo>
                <a:cubicBezTo>
                  <a:pt x="5792003" y="2070559"/>
                  <a:pt x="5750009" y="2076273"/>
                  <a:pt x="5725743" y="2070558"/>
                </a:cubicBezTo>
                <a:cubicBezTo>
                  <a:pt x="5716432" y="2058355"/>
                  <a:pt x="5667424" y="2047322"/>
                  <a:pt x="5650546" y="2052412"/>
                </a:cubicBezTo>
                <a:cubicBezTo>
                  <a:pt x="5614627" y="2046084"/>
                  <a:pt x="5608108" y="2028306"/>
                  <a:pt x="5581284" y="2023175"/>
                </a:cubicBezTo>
                <a:lnTo>
                  <a:pt x="5572593" y="2018391"/>
                </a:lnTo>
                <a:lnTo>
                  <a:pt x="5548580" y="2016951"/>
                </a:lnTo>
                <a:cubicBezTo>
                  <a:pt x="5523726" y="2017783"/>
                  <a:pt x="5498337" y="2019663"/>
                  <a:pt x="5471173" y="2018786"/>
                </a:cubicBezTo>
                <a:cubicBezTo>
                  <a:pt x="5447687" y="2003020"/>
                  <a:pt x="5353807" y="2022324"/>
                  <a:pt x="5340320" y="2037611"/>
                </a:cubicBezTo>
                <a:cubicBezTo>
                  <a:pt x="5340015" y="2024215"/>
                  <a:pt x="5271937" y="2042455"/>
                  <a:pt x="5254376" y="2042928"/>
                </a:cubicBezTo>
                <a:cubicBezTo>
                  <a:pt x="5248522" y="2043086"/>
                  <a:pt x="5248281" y="2041270"/>
                  <a:pt x="5258035" y="2035649"/>
                </a:cubicBezTo>
                <a:cubicBezTo>
                  <a:pt x="5239374" y="2037214"/>
                  <a:pt x="5220112" y="2030252"/>
                  <a:pt x="5230622" y="2024576"/>
                </a:cubicBezTo>
                <a:cubicBezTo>
                  <a:pt x="5173932" y="2036724"/>
                  <a:pt x="5090262" y="2024645"/>
                  <a:pt x="5026203" y="2030162"/>
                </a:cubicBezTo>
                <a:cubicBezTo>
                  <a:pt x="4991280" y="2016814"/>
                  <a:pt x="5010212" y="2029164"/>
                  <a:pt x="4973988" y="2026668"/>
                </a:cubicBezTo>
                <a:cubicBezTo>
                  <a:pt x="4983896" y="2038955"/>
                  <a:pt x="4930012" y="2019774"/>
                  <a:pt x="4928030" y="2033642"/>
                </a:cubicBezTo>
                <a:cubicBezTo>
                  <a:pt x="4921501" y="2032748"/>
                  <a:pt x="4915238" y="2031445"/>
                  <a:pt x="4908970" y="2030033"/>
                </a:cubicBezTo>
                <a:lnTo>
                  <a:pt x="4905679" y="2029300"/>
                </a:lnTo>
                <a:lnTo>
                  <a:pt x="4892525" y="2028768"/>
                </a:lnTo>
                <a:lnTo>
                  <a:pt x="4888818" y="2025619"/>
                </a:lnTo>
                <a:lnTo>
                  <a:pt x="4869018" y="2022668"/>
                </a:lnTo>
                <a:cubicBezTo>
                  <a:pt x="4861602" y="2022028"/>
                  <a:pt x="4853622" y="2021880"/>
                  <a:pt x="4844804" y="2022527"/>
                </a:cubicBezTo>
                <a:cubicBezTo>
                  <a:pt x="4823110" y="2028022"/>
                  <a:pt x="4789330" y="2021287"/>
                  <a:pt x="4758778" y="2021694"/>
                </a:cubicBezTo>
                <a:lnTo>
                  <a:pt x="4744748" y="2023396"/>
                </a:lnTo>
                <a:lnTo>
                  <a:pt x="4698956" y="2020558"/>
                </a:lnTo>
                <a:cubicBezTo>
                  <a:pt x="4685921" y="2020008"/>
                  <a:pt x="4672392" y="2019718"/>
                  <a:pt x="4658147" y="2019920"/>
                </a:cubicBezTo>
                <a:lnTo>
                  <a:pt x="4631706" y="2021274"/>
                </a:lnTo>
                <a:lnTo>
                  <a:pt x="4624776" y="2020152"/>
                </a:lnTo>
                <a:cubicBezTo>
                  <a:pt x="4612703" y="2020277"/>
                  <a:pt x="4596727" y="2024226"/>
                  <a:pt x="4598150" y="2019429"/>
                </a:cubicBezTo>
                <a:lnTo>
                  <a:pt x="4584588" y="2021092"/>
                </a:lnTo>
                <a:lnTo>
                  <a:pt x="4571203" y="2017263"/>
                </a:lnTo>
                <a:cubicBezTo>
                  <a:pt x="4569736" y="2016374"/>
                  <a:pt x="4568633" y="2015427"/>
                  <a:pt x="4567930" y="2014458"/>
                </a:cubicBezTo>
                <a:lnTo>
                  <a:pt x="4548984" y="2015717"/>
                </a:lnTo>
                <a:lnTo>
                  <a:pt x="4533451" y="2012976"/>
                </a:lnTo>
                <a:lnTo>
                  <a:pt x="4519910" y="2014768"/>
                </a:lnTo>
                <a:lnTo>
                  <a:pt x="4514290" y="2014364"/>
                </a:lnTo>
                <a:lnTo>
                  <a:pt x="4500320" y="2013007"/>
                </a:lnTo>
                <a:cubicBezTo>
                  <a:pt x="4493159" y="2012056"/>
                  <a:pt x="4485144" y="2010910"/>
                  <a:pt x="4476219" y="2009993"/>
                </a:cubicBezTo>
                <a:lnTo>
                  <a:pt x="4468701" y="2009574"/>
                </a:lnTo>
                <a:lnTo>
                  <a:pt x="4452333" y="2004964"/>
                </a:lnTo>
                <a:cubicBezTo>
                  <a:pt x="4440422" y="2001479"/>
                  <a:pt x="4431048" y="1999130"/>
                  <a:pt x="4420644" y="2001021"/>
                </a:cubicBezTo>
                <a:cubicBezTo>
                  <a:pt x="4402911" y="1996519"/>
                  <a:pt x="4390524" y="1983900"/>
                  <a:pt x="4364856" y="1987267"/>
                </a:cubicBezTo>
                <a:cubicBezTo>
                  <a:pt x="4372645" y="1981550"/>
                  <a:pt x="4336350" y="1986575"/>
                  <a:pt x="4332062" y="1980703"/>
                </a:cubicBezTo>
                <a:cubicBezTo>
                  <a:pt x="4330083" y="1975974"/>
                  <a:pt x="4318612" y="1976397"/>
                  <a:pt x="4309876" y="1974653"/>
                </a:cubicBezTo>
                <a:cubicBezTo>
                  <a:pt x="4303650" y="1969824"/>
                  <a:pt x="4259693" y="1965414"/>
                  <a:pt x="4244391" y="1966109"/>
                </a:cubicBezTo>
                <a:cubicBezTo>
                  <a:pt x="4201255" y="1970914"/>
                  <a:pt x="4166558" y="1951471"/>
                  <a:pt x="4132071" y="1954813"/>
                </a:cubicBezTo>
                <a:cubicBezTo>
                  <a:pt x="4123041" y="1954358"/>
                  <a:pt x="4115554" y="1953263"/>
                  <a:pt x="4109069" y="1951778"/>
                </a:cubicBezTo>
                <a:lnTo>
                  <a:pt x="4092908" y="1946662"/>
                </a:lnTo>
                <a:cubicBezTo>
                  <a:pt x="4092707" y="1945539"/>
                  <a:pt x="4092506" y="1944415"/>
                  <a:pt x="4092306" y="1943291"/>
                </a:cubicBezTo>
                <a:lnTo>
                  <a:pt x="4080234" y="1941219"/>
                </a:lnTo>
                <a:lnTo>
                  <a:pt x="4077778" y="1940145"/>
                </a:lnTo>
                <a:cubicBezTo>
                  <a:pt x="4073105" y="1938081"/>
                  <a:pt x="4068339" y="1936119"/>
                  <a:pt x="4062936" y="1934506"/>
                </a:cubicBezTo>
                <a:cubicBezTo>
                  <a:pt x="4048082" y="1947155"/>
                  <a:pt x="4014523" y="1922869"/>
                  <a:pt x="4012506" y="1935475"/>
                </a:cubicBezTo>
                <a:cubicBezTo>
                  <a:pt x="3980228" y="1928812"/>
                  <a:pt x="3986775" y="1942559"/>
                  <a:pt x="3965880" y="1925968"/>
                </a:cubicBezTo>
                <a:cubicBezTo>
                  <a:pt x="3899515" y="1923414"/>
                  <a:pt x="3830855" y="1902158"/>
                  <a:pt x="3765338" y="1906649"/>
                </a:cubicBezTo>
                <a:cubicBezTo>
                  <a:pt x="3780686" y="1902635"/>
                  <a:pt x="3768784" y="1893856"/>
                  <a:pt x="3749493" y="1893071"/>
                </a:cubicBezTo>
                <a:cubicBezTo>
                  <a:pt x="3807776" y="1876857"/>
                  <a:pt x="3656400" y="1898030"/>
                  <a:pt x="3672704" y="1881383"/>
                </a:cubicBezTo>
                <a:cubicBezTo>
                  <a:pt x="3645532" y="1893973"/>
                  <a:pt x="3537791" y="1900656"/>
                  <a:pt x="3530082" y="1883187"/>
                </a:cubicBezTo>
                <a:cubicBezTo>
                  <a:pt x="3479808" y="1875044"/>
                  <a:pt x="3426017" y="1877998"/>
                  <a:pt x="3387664" y="1862579"/>
                </a:cubicBezTo>
                <a:cubicBezTo>
                  <a:pt x="3382649" y="1863935"/>
                  <a:pt x="3377277" y="1864791"/>
                  <a:pt x="3371681" y="1865293"/>
                </a:cubicBezTo>
                <a:lnTo>
                  <a:pt x="3355305" y="1865842"/>
                </a:lnTo>
                <a:lnTo>
                  <a:pt x="3353790" y="1865158"/>
                </a:lnTo>
                <a:cubicBezTo>
                  <a:pt x="3346144" y="1863282"/>
                  <a:pt x="3340687" y="1863057"/>
                  <a:pt x="3336210" y="1863564"/>
                </a:cubicBezTo>
                <a:lnTo>
                  <a:pt x="3331381" y="1864716"/>
                </a:lnTo>
                <a:lnTo>
                  <a:pt x="3319012" y="1864093"/>
                </a:lnTo>
                <a:lnTo>
                  <a:pt x="3293818" y="1864135"/>
                </a:lnTo>
                <a:lnTo>
                  <a:pt x="3289881" y="1862954"/>
                </a:lnTo>
                <a:lnTo>
                  <a:pt x="3253090" y="1861164"/>
                </a:lnTo>
                <a:cubicBezTo>
                  <a:pt x="3253042" y="1860968"/>
                  <a:pt x="3252996" y="1860771"/>
                  <a:pt x="3252949" y="1860574"/>
                </a:cubicBezTo>
                <a:cubicBezTo>
                  <a:pt x="3251799" y="1859213"/>
                  <a:pt x="3249368" y="1858131"/>
                  <a:pt x="3244187" y="1857604"/>
                </a:cubicBezTo>
                <a:cubicBezTo>
                  <a:pt x="3250860" y="1853873"/>
                  <a:pt x="3250577" y="1852999"/>
                  <a:pt x="3246570" y="1852946"/>
                </a:cubicBezTo>
                <a:lnTo>
                  <a:pt x="3237810" y="1853064"/>
                </a:lnTo>
                <a:lnTo>
                  <a:pt x="3230822" y="1855474"/>
                </a:lnTo>
                <a:cubicBezTo>
                  <a:pt x="3206812" y="1862286"/>
                  <a:pt x="3176733" y="1868865"/>
                  <a:pt x="3136549" y="1874037"/>
                </a:cubicBezTo>
                <a:cubicBezTo>
                  <a:pt x="3081163" y="1880168"/>
                  <a:pt x="2902557" y="1900580"/>
                  <a:pt x="2845754" y="1910932"/>
                </a:cubicBezTo>
                <a:cubicBezTo>
                  <a:pt x="2860822" y="1944376"/>
                  <a:pt x="2813389" y="1905358"/>
                  <a:pt x="2786878" y="1917162"/>
                </a:cubicBezTo>
                <a:cubicBezTo>
                  <a:pt x="2766803" y="1917398"/>
                  <a:pt x="2741628" y="1915886"/>
                  <a:pt x="2725298" y="1912340"/>
                </a:cubicBezTo>
                <a:cubicBezTo>
                  <a:pt x="2716680" y="1911427"/>
                  <a:pt x="2707572" y="1911972"/>
                  <a:pt x="2697754" y="1914863"/>
                </a:cubicBezTo>
                <a:cubicBezTo>
                  <a:pt x="2667185" y="1939014"/>
                  <a:pt x="2622149" y="1926211"/>
                  <a:pt x="2568063" y="1936283"/>
                </a:cubicBezTo>
                <a:cubicBezTo>
                  <a:pt x="2552625" y="1932001"/>
                  <a:pt x="2502682" y="1953378"/>
                  <a:pt x="2489784" y="1943720"/>
                </a:cubicBezTo>
                <a:cubicBezTo>
                  <a:pt x="2478524" y="1943155"/>
                  <a:pt x="2467418" y="1949411"/>
                  <a:pt x="2458978" y="1938095"/>
                </a:cubicBezTo>
                <a:cubicBezTo>
                  <a:pt x="2417552" y="1934639"/>
                  <a:pt x="2366376" y="1931293"/>
                  <a:pt x="2318712" y="1934474"/>
                </a:cubicBezTo>
                <a:cubicBezTo>
                  <a:pt x="2296029" y="1936526"/>
                  <a:pt x="2282069" y="1938434"/>
                  <a:pt x="2268709" y="1940521"/>
                </a:cubicBezTo>
                <a:lnTo>
                  <a:pt x="2264080" y="1941232"/>
                </a:lnTo>
                <a:lnTo>
                  <a:pt x="2254684" y="1943524"/>
                </a:lnTo>
                <a:lnTo>
                  <a:pt x="2252523" y="1943004"/>
                </a:lnTo>
                <a:lnTo>
                  <a:pt x="2173350" y="1929202"/>
                </a:lnTo>
                <a:lnTo>
                  <a:pt x="2155266" y="1920267"/>
                </a:lnTo>
                <a:lnTo>
                  <a:pt x="2091013" y="1914631"/>
                </a:lnTo>
                <a:cubicBezTo>
                  <a:pt x="2033357" y="1920614"/>
                  <a:pt x="2070513" y="1905065"/>
                  <a:pt x="2030712" y="1897690"/>
                </a:cubicBezTo>
                <a:cubicBezTo>
                  <a:pt x="1994539" y="1893055"/>
                  <a:pt x="1958569" y="1883188"/>
                  <a:pt x="1908838" y="1892222"/>
                </a:cubicBezTo>
                <a:cubicBezTo>
                  <a:pt x="1897236" y="1896147"/>
                  <a:pt x="1883338" y="1892415"/>
                  <a:pt x="1877796" y="1883887"/>
                </a:cubicBezTo>
                <a:cubicBezTo>
                  <a:pt x="1876842" y="1882419"/>
                  <a:pt x="1876177" y="1880863"/>
                  <a:pt x="1875824" y="1879265"/>
                </a:cubicBezTo>
                <a:cubicBezTo>
                  <a:pt x="1843474" y="1887199"/>
                  <a:pt x="1841511" y="1873818"/>
                  <a:pt x="1823048" y="1881064"/>
                </a:cubicBezTo>
                <a:cubicBezTo>
                  <a:pt x="1792640" y="1872164"/>
                  <a:pt x="1782358" y="1850450"/>
                  <a:pt x="1765736" y="1856578"/>
                </a:cubicBezTo>
                <a:cubicBezTo>
                  <a:pt x="1753024" y="1849107"/>
                  <a:pt x="1745932" y="1828316"/>
                  <a:pt x="1725669" y="1833744"/>
                </a:cubicBezTo>
                <a:cubicBezTo>
                  <a:pt x="1727428" y="1831405"/>
                  <a:pt x="1726953" y="1830157"/>
                  <a:pt x="1725216" y="1829447"/>
                </a:cubicBezTo>
                <a:lnTo>
                  <a:pt x="1721485" y="1828960"/>
                </a:lnTo>
                <a:lnTo>
                  <a:pt x="1717786" y="1832224"/>
                </a:lnTo>
                <a:cubicBezTo>
                  <a:pt x="1703445" y="1843277"/>
                  <a:pt x="1706547" y="1827935"/>
                  <a:pt x="1689907" y="1825425"/>
                </a:cubicBezTo>
                <a:cubicBezTo>
                  <a:pt x="1682338" y="1823445"/>
                  <a:pt x="1685181" y="1820226"/>
                  <a:pt x="1688093" y="1817391"/>
                </a:cubicBezTo>
                <a:lnTo>
                  <a:pt x="1496789" y="1805297"/>
                </a:lnTo>
                <a:cubicBezTo>
                  <a:pt x="1463551" y="1793913"/>
                  <a:pt x="1426345" y="1786892"/>
                  <a:pt x="1392839" y="1758649"/>
                </a:cubicBezTo>
                <a:cubicBezTo>
                  <a:pt x="1386461" y="1750573"/>
                  <a:pt x="1374031" y="1756918"/>
                  <a:pt x="1360872" y="1752441"/>
                </a:cubicBezTo>
                <a:cubicBezTo>
                  <a:pt x="1347711" y="1747963"/>
                  <a:pt x="1332751" y="1735898"/>
                  <a:pt x="1313885" y="1731785"/>
                </a:cubicBezTo>
                <a:cubicBezTo>
                  <a:pt x="1281989" y="1726305"/>
                  <a:pt x="1256405" y="1739744"/>
                  <a:pt x="1247665" y="1727765"/>
                </a:cubicBezTo>
                <a:cubicBezTo>
                  <a:pt x="1231363" y="1728538"/>
                  <a:pt x="1209120" y="1742556"/>
                  <a:pt x="1196850" y="1729622"/>
                </a:cubicBezTo>
                <a:cubicBezTo>
                  <a:pt x="1195195" y="1740224"/>
                  <a:pt x="1178147" y="1721561"/>
                  <a:pt x="1168728" y="1728550"/>
                </a:cubicBezTo>
                <a:cubicBezTo>
                  <a:pt x="1152073" y="1727193"/>
                  <a:pt x="1122804" y="1725926"/>
                  <a:pt x="1096918" y="1721485"/>
                </a:cubicBezTo>
                <a:lnTo>
                  <a:pt x="1094082" y="1720113"/>
                </a:lnTo>
                <a:lnTo>
                  <a:pt x="1040782" y="1721762"/>
                </a:lnTo>
                <a:cubicBezTo>
                  <a:pt x="987172" y="1722352"/>
                  <a:pt x="1023272" y="1708707"/>
                  <a:pt x="955980" y="1719289"/>
                </a:cubicBezTo>
                <a:cubicBezTo>
                  <a:pt x="948995" y="1714208"/>
                  <a:pt x="940521" y="1713816"/>
                  <a:pt x="926108" y="1715917"/>
                </a:cubicBezTo>
                <a:cubicBezTo>
                  <a:pt x="900077" y="1715834"/>
                  <a:pt x="902688" y="1703436"/>
                  <a:pt x="876049" y="1710422"/>
                </a:cubicBezTo>
                <a:cubicBezTo>
                  <a:pt x="881084" y="1703830"/>
                  <a:pt x="826830" y="1706893"/>
                  <a:pt x="839194" y="1700176"/>
                </a:cubicBezTo>
                <a:cubicBezTo>
                  <a:pt x="822548" y="1693764"/>
                  <a:pt x="813674" y="1703628"/>
                  <a:pt x="797112" y="1698014"/>
                </a:cubicBezTo>
                <a:cubicBezTo>
                  <a:pt x="778195" y="1696418"/>
                  <a:pt x="807647" y="1705364"/>
                  <a:pt x="786610" y="1705455"/>
                </a:cubicBezTo>
                <a:cubicBezTo>
                  <a:pt x="761170" y="1704357"/>
                  <a:pt x="760599" y="1716610"/>
                  <a:pt x="741833" y="1700566"/>
                </a:cubicBezTo>
                <a:lnTo>
                  <a:pt x="673985" y="1692278"/>
                </a:lnTo>
                <a:cubicBezTo>
                  <a:pt x="658515" y="1695829"/>
                  <a:pt x="646395" y="1693620"/>
                  <a:pt x="634665" y="1689550"/>
                </a:cubicBezTo>
                <a:cubicBezTo>
                  <a:pt x="599149" y="1689690"/>
                  <a:pt x="567176" y="1683160"/>
                  <a:pt x="527471" y="1679869"/>
                </a:cubicBezTo>
                <a:cubicBezTo>
                  <a:pt x="484099" y="1683240"/>
                  <a:pt x="462693" y="1671949"/>
                  <a:pt x="420260" y="1668475"/>
                </a:cubicBezTo>
                <a:cubicBezTo>
                  <a:pt x="377482" y="1677390"/>
                  <a:pt x="393500" y="1652730"/>
                  <a:pt x="357630" y="1652142"/>
                </a:cubicBezTo>
                <a:cubicBezTo>
                  <a:pt x="298692" y="1659518"/>
                  <a:pt x="359631" y="1643849"/>
                  <a:pt x="269407" y="1643812"/>
                </a:cubicBezTo>
                <a:cubicBezTo>
                  <a:pt x="264204" y="1645215"/>
                  <a:pt x="253436" y="1643159"/>
                  <a:pt x="254769" y="1641013"/>
                </a:cubicBezTo>
                <a:cubicBezTo>
                  <a:pt x="234996" y="1641090"/>
                  <a:pt x="179093" y="1626583"/>
                  <a:pt x="150763" y="1628143"/>
                </a:cubicBezTo>
                <a:cubicBezTo>
                  <a:pt x="96232" y="1619954"/>
                  <a:pt x="68845" y="1629422"/>
                  <a:pt x="29133" y="1626172"/>
                </a:cubicBezTo>
                <a:lnTo>
                  <a:pt x="0" y="16195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B6608A-E46B-0C4B-A0FD-9894744C2F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597" y="785377"/>
            <a:ext cx="2073551" cy="51275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5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Conclusion</a:t>
            </a:r>
          </a:p>
        </p:txBody>
      </p:sp>
      <p:graphicFrame>
        <p:nvGraphicFramePr>
          <p:cNvPr id="6" name="Content Placeholder 6">
            <a:extLst>
              <a:ext uri="{FF2B5EF4-FFF2-40B4-BE49-F238E27FC236}">
                <a16:creationId xmlns:a16="http://schemas.microsoft.com/office/drawing/2014/main" id="{DA120E53-F28B-434D-8FE7-B5A83DF1630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44167204"/>
              </p:ext>
            </p:extLst>
          </p:nvPr>
        </p:nvGraphicFramePr>
        <p:xfrm>
          <a:off x="3674787" y="757502"/>
          <a:ext cx="8023776" cy="2896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9284">
                  <a:extLst>
                    <a:ext uri="{9D8B030D-6E8A-4147-A177-3AD203B41FA5}">
                      <a16:colId xmlns:a16="http://schemas.microsoft.com/office/drawing/2014/main" val="3681977045"/>
                    </a:ext>
                  </a:extLst>
                </a:gridCol>
                <a:gridCol w="1306915">
                  <a:extLst>
                    <a:ext uri="{9D8B030D-6E8A-4147-A177-3AD203B41FA5}">
                      <a16:colId xmlns:a16="http://schemas.microsoft.com/office/drawing/2014/main" val="3155311815"/>
                    </a:ext>
                  </a:extLst>
                </a:gridCol>
                <a:gridCol w="1584433">
                  <a:extLst>
                    <a:ext uri="{9D8B030D-6E8A-4147-A177-3AD203B41FA5}">
                      <a16:colId xmlns:a16="http://schemas.microsoft.com/office/drawing/2014/main" val="1275668645"/>
                    </a:ext>
                  </a:extLst>
                </a:gridCol>
                <a:gridCol w="674662">
                  <a:extLst>
                    <a:ext uri="{9D8B030D-6E8A-4147-A177-3AD203B41FA5}">
                      <a16:colId xmlns:a16="http://schemas.microsoft.com/office/drawing/2014/main" val="346500055"/>
                    </a:ext>
                  </a:extLst>
                </a:gridCol>
                <a:gridCol w="1563989">
                  <a:extLst>
                    <a:ext uri="{9D8B030D-6E8A-4147-A177-3AD203B41FA5}">
                      <a16:colId xmlns:a16="http://schemas.microsoft.com/office/drawing/2014/main" val="1933789102"/>
                    </a:ext>
                  </a:extLst>
                </a:gridCol>
                <a:gridCol w="1165661">
                  <a:extLst>
                    <a:ext uri="{9D8B030D-6E8A-4147-A177-3AD203B41FA5}">
                      <a16:colId xmlns:a16="http://schemas.microsoft.com/office/drawing/2014/main" val="1831557225"/>
                    </a:ext>
                  </a:extLst>
                </a:gridCol>
                <a:gridCol w="757569">
                  <a:extLst>
                    <a:ext uri="{9D8B030D-6E8A-4147-A177-3AD203B41FA5}">
                      <a16:colId xmlns:a16="http://schemas.microsoft.com/office/drawing/2014/main" val="289045093"/>
                    </a:ext>
                  </a:extLst>
                </a:gridCol>
                <a:gridCol w="451263">
                  <a:extLst>
                    <a:ext uri="{9D8B030D-6E8A-4147-A177-3AD203B41FA5}">
                      <a16:colId xmlns:a16="http://schemas.microsoft.com/office/drawing/2014/main" val="2379659404"/>
                    </a:ext>
                  </a:extLst>
                </a:gridCol>
              </a:tblGrid>
              <a:tr h="217298"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Microsoft Himalaya" pitchFamily="2" charset="0"/>
                          <a:cs typeface="Microsoft Himalaya" pitchFamily="2" charset="0"/>
                        </a:rPr>
                        <a:t>Year</a:t>
                      </a:r>
                    </a:p>
                  </a:txBody>
                  <a:tcPr marL="15390" marR="15390" marT="15390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Microsoft Himalaya" pitchFamily="2" charset="0"/>
                          <a:cs typeface="Microsoft Himalaya" pitchFamily="2" charset="0"/>
                        </a:rPr>
                        <a:t>Manager</a:t>
                      </a:r>
                    </a:p>
                  </a:txBody>
                  <a:tcPr marL="15390" marR="15390" marT="15390" marB="0" anchor="b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Microsoft Himalaya" pitchFamily="2" charset="0"/>
                          <a:cs typeface="Microsoft Himalaya" pitchFamily="2" charset="0"/>
                        </a:rPr>
                        <a:t>Manager Homophily</a:t>
                      </a:r>
                    </a:p>
                  </a:txBody>
                  <a:tcPr marL="15390" marR="15390" marT="15390" marB="0" anchor="b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Microsoft Himalaya" pitchFamily="2" charset="0"/>
                          <a:cs typeface="Microsoft Himalaya" pitchFamily="2" charset="0"/>
                        </a:rPr>
                        <a:t>Fee Paid</a:t>
                      </a:r>
                    </a:p>
                  </a:txBody>
                  <a:tcPr marL="15390" marR="15390" marT="15390" marB="0" anchor="b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1" u="none" strike="noStrike" dirty="0">
                          <a:effectLst/>
                          <a:latin typeface="+mn-lt"/>
                          <a:ea typeface="Microsoft Himalaya" pitchFamily="2" charset="0"/>
                          <a:cs typeface="Microsoft Himalaya" pitchFamily="2" charset="0"/>
                        </a:rPr>
                        <a:t>Player Name</a:t>
                      </a:r>
                      <a:endParaRPr lang="en-GB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Microsoft Himalaya" pitchFamily="2" charset="0"/>
                        <a:cs typeface="Microsoft Himalaya" pitchFamily="2" charset="0"/>
                      </a:endParaRPr>
                    </a:p>
                  </a:txBody>
                  <a:tcPr marL="15390" marR="15390" marT="15390" marB="0" anchor="b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Microsoft Himalaya" pitchFamily="2" charset="0"/>
                          <a:cs typeface="Microsoft Himalaya" pitchFamily="2" charset="0"/>
                        </a:rPr>
                        <a:t>Position </a:t>
                      </a:r>
                    </a:p>
                  </a:txBody>
                  <a:tcPr marL="15390" marR="15390" marT="15390" marB="0" anchor="b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Microsoft Himalaya" pitchFamily="2" charset="0"/>
                          <a:cs typeface="Microsoft Himalaya" pitchFamily="2" charset="0"/>
                        </a:rPr>
                        <a:t>MP</a:t>
                      </a:r>
                    </a:p>
                  </a:txBody>
                  <a:tcPr marL="15390" marR="15390" marT="15390" marB="0" anchor="b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Microsoft Himalaya" pitchFamily="2" charset="0"/>
                          <a:cs typeface="Microsoft Himalaya" pitchFamily="2" charset="0"/>
                        </a:rPr>
                        <a:t>Goals</a:t>
                      </a:r>
                    </a:p>
                  </a:txBody>
                  <a:tcPr marL="15390" marR="15390" marT="15390" marB="0" anchor="b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184906873"/>
                  </a:ext>
                </a:extLst>
              </a:tr>
              <a:tr h="130211">
                <a:tc>
                  <a:txBody>
                    <a:bodyPr/>
                    <a:lstStyle/>
                    <a:p>
                      <a:pPr lvl="0" algn="ctr" fontAlgn="b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2019</a:t>
                      </a:r>
                    </a:p>
                  </a:txBody>
                  <a:tcPr marL="15390" marR="15390" marT="15390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Pep Guardiola</a:t>
                      </a:r>
                    </a:p>
                  </a:txBody>
                  <a:tcPr marL="15390" marR="15390" marT="1539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0.23</a:t>
                      </a:r>
                    </a:p>
                  </a:txBody>
                  <a:tcPr marL="15390" marR="15390" marT="1539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 dirty="0">
                          <a:effectLst/>
                          <a:latin typeface="+mn-lt"/>
                        </a:rPr>
                        <a:t>63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390" marR="15390" marT="1539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Rodrigo</a:t>
                      </a:r>
                    </a:p>
                  </a:txBody>
                  <a:tcPr marL="15390" marR="15390" marT="1539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Midfield</a:t>
                      </a:r>
                    </a:p>
                  </a:txBody>
                  <a:tcPr marL="15390" marR="15390" marT="15390" marB="0" anchor="b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2486.0</a:t>
                      </a:r>
                      <a:endParaRPr lang="en-GB" sz="1400" dirty="0">
                        <a:effectLst/>
                        <a:latin typeface="+mn-lt"/>
                      </a:endParaRPr>
                    </a:p>
                  </a:txBody>
                  <a:tcPr marL="15390" marR="15390" marT="1539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>
                          <a:effectLst/>
                          <a:latin typeface="+mn-lt"/>
                        </a:rPr>
                        <a:t>3</a:t>
                      </a:r>
                    </a:p>
                  </a:txBody>
                  <a:tcPr marL="15390" marR="15390" marT="15390" marB="0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809468775"/>
                  </a:ext>
                </a:extLst>
              </a:tr>
              <a:tr h="217298">
                <a:tc>
                  <a:txBody>
                    <a:bodyPr/>
                    <a:lstStyle/>
                    <a:p>
                      <a:pPr lvl="0" algn="ctr" fontAlgn="b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2018</a:t>
                      </a:r>
                    </a:p>
                  </a:txBody>
                  <a:tcPr marL="15390" marR="15390" marT="15390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Unai Emery</a:t>
                      </a:r>
                    </a:p>
                  </a:txBody>
                  <a:tcPr marL="15390" marR="15390" marT="1539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0.5</a:t>
                      </a:r>
                    </a:p>
                  </a:txBody>
                  <a:tcPr marL="15390" marR="15390" marT="1539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22.5</a:t>
                      </a:r>
                    </a:p>
                  </a:txBody>
                  <a:tcPr marL="15390" marR="15390" marT="1539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Lucas Perez</a:t>
                      </a:r>
                    </a:p>
                  </a:txBody>
                  <a:tcPr marL="15390" marR="15390" marT="15390" marB="0" anchor="b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Centre foreword</a:t>
                      </a:r>
                    </a:p>
                  </a:txBody>
                  <a:tcPr marL="15390" marR="15390" marT="1539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475</a:t>
                      </a:r>
                    </a:p>
                  </a:txBody>
                  <a:tcPr marL="15390" marR="15390" marT="1539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15390" marR="15390" marT="15390" marB="0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716645010"/>
                  </a:ext>
                </a:extLst>
              </a:tr>
              <a:tr h="217298">
                <a:tc>
                  <a:txBody>
                    <a:bodyPr/>
                    <a:lstStyle/>
                    <a:p>
                      <a:pPr lvl="0" algn="ctr" fontAlgn="b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2017</a:t>
                      </a:r>
                    </a:p>
                  </a:txBody>
                  <a:tcPr marL="15390" marR="15390" marT="15390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Arsene</a:t>
                      </a:r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Wenger</a:t>
                      </a:r>
                    </a:p>
                  </a:txBody>
                  <a:tcPr marL="15390" marR="15390" marT="1539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0.21</a:t>
                      </a:r>
                    </a:p>
                  </a:txBody>
                  <a:tcPr marL="15390" marR="15390" marT="1539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 dirty="0">
                          <a:effectLst/>
                          <a:latin typeface="+mn-lt"/>
                        </a:rPr>
                        <a:t>47.5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390" marR="15390" marT="1539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Alexander Lacazette</a:t>
                      </a:r>
                    </a:p>
                  </a:txBody>
                  <a:tcPr marL="15390" marR="15390" marT="1539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Centre foreword</a:t>
                      </a:r>
                    </a:p>
                  </a:txBody>
                  <a:tcPr marL="15390" marR="15390" marT="15390" marB="0" anchor="b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2202.0</a:t>
                      </a:r>
                      <a:endParaRPr lang="en-GB" sz="1400" dirty="0">
                        <a:effectLst/>
                        <a:latin typeface="+mn-lt"/>
                      </a:endParaRPr>
                    </a:p>
                  </a:txBody>
                  <a:tcPr marL="15390" marR="15390" marT="1539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>
                          <a:effectLst/>
                          <a:latin typeface="+mn-lt"/>
                        </a:rPr>
                        <a:t>14</a:t>
                      </a:r>
                    </a:p>
                  </a:txBody>
                  <a:tcPr marL="15390" marR="15390" marT="15390" marB="0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047668780"/>
                  </a:ext>
                </a:extLst>
              </a:tr>
              <a:tr h="130211">
                <a:tc>
                  <a:txBody>
                    <a:bodyPr/>
                    <a:lstStyle/>
                    <a:p>
                      <a:pPr lvl="0" algn="ctr" fontAlgn="b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2016</a:t>
                      </a:r>
                    </a:p>
                  </a:txBody>
                  <a:tcPr marL="15390" marR="15390" marT="15390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Pep Guardiola</a:t>
                      </a:r>
                    </a:p>
                  </a:txBody>
                  <a:tcPr marL="15390" marR="15390" marT="1539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0.33</a:t>
                      </a:r>
                    </a:p>
                  </a:txBody>
                  <a:tcPr marL="15390" marR="15390" marT="1539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 dirty="0">
                          <a:effectLst/>
                          <a:latin typeface="+mn-lt"/>
                        </a:rPr>
                        <a:t>16.5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390" marR="15390" marT="1539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Nolito</a:t>
                      </a:r>
                    </a:p>
                  </a:txBody>
                  <a:tcPr marL="15390" marR="15390" marT="1539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Left Winger</a:t>
                      </a:r>
                    </a:p>
                  </a:txBody>
                  <a:tcPr marL="15390" marR="15390" marT="1539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778</a:t>
                      </a:r>
                    </a:p>
                  </a:txBody>
                  <a:tcPr marL="15390" marR="15390" marT="1539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</a:t>
                      </a:r>
                    </a:p>
                  </a:txBody>
                  <a:tcPr marL="15390" marR="15390" marT="15390" marB="0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244638948"/>
                  </a:ext>
                </a:extLst>
              </a:tr>
              <a:tr h="217298">
                <a:tc>
                  <a:txBody>
                    <a:bodyPr/>
                    <a:lstStyle/>
                    <a:p>
                      <a:pPr lvl="0" algn="ctr" fontAlgn="b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2012</a:t>
                      </a:r>
                    </a:p>
                  </a:txBody>
                  <a:tcPr marL="15390" marR="15390" marT="15390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Arsene</a:t>
                      </a:r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Wenger</a:t>
                      </a:r>
                    </a:p>
                  </a:txBody>
                  <a:tcPr marL="15390" marR="15390" marT="1539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0.24</a:t>
                      </a:r>
                    </a:p>
                  </a:txBody>
                  <a:tcPr marL="15390" marR="15390" marT="1539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10.8</a:t>
                      </a:r>
                    </a:p>
                  </a:txBody>
                  <a:tcPr marL="15390" marR="15390" marT="1539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Oliver Giroud</a:t>
                      </a:r>
                    </a:p>
                  </a:txBody>
                  <a:tcPr marL="15390" marR="15390" marT="15390" marB="0" anchor="b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Centre foreword</a:t>
                      </a:r>
                    </a:p>
                  </a:txBody>
                  <a:tcPr marL="15390" marR="15390" marT="1539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2333</a:t>
                      </a:r>
                    </a:p>
                  </a:txBody>
                  <a:tcPr marL="15390" marR="15390" marT="1539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11</a:t>
                      </a:r>
                    </a:p>
                  </a:txBody>
                  <a:tcPr marL="15390" marR="15390" marT="15390" marB="0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058627809"/>
                  </a:ext>
                </a:extLst>
              </a:tr>
              <a:tr h="217298">
                <a:tc>
                  <a:txBody>
                    <a:bodyPr/>
                    <a:lstStyle/>
                    <a:p>
                      <a:pPr lvl="0" algn="ctr" fontAlgn="b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2010</a:t>
                      </a:r>
                    </a:p>
                  </a:txBody>
                  <a:tcPr marL="15390" marR="15390" marT="15390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Sam </a:t>
                      </a:r>
                      <a:r>
                        <a:rPr lang="en-GB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Allerdyce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390" marR="15390" marT="1539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0.4</a:t>
                      </a:r>
                    </a:p>
                  </a:txBody>
                  <a:tcPr marL="15390" marR="15390" marT="1539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 dirty="0">
                          <a:effectLst/>
                          <a:latin typeface="+mn-lt"/>
                        </a:rPr>
                        <a:t>15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390" marR="15390" marT="1539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Andy Carrol</a:t>
                      </a:r>
                    </a:p>
                  </a:txBody>
                  <a:tcPr marL="15390" marR="15390" marT="15390" marB="0" anchor="b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Centre foreword</a:t>
                      </a:r>
                    </a:p>
                  </a:txBody>
                  <a:tcPr marL="15390" marR="15390" marT="1539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1091</a:t>
                      </a:r>
                    </a:p>
                  </a:txBody>
                  <a:tcPr marL="15390" marR="15390" marT="1539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</a:t>
                      </a:r>
                    </a:p>
                  </a:txBody>
                  <a:tcPr marL="15390" marR="15390" marT="15390" marB="0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493968862"/>
                  </a:ext>
                </a:extLst>
              </a:tr>
              <a:tr h="322165">
                <a:tc>
                  <a:txBody>
                    <a:bodyPr/>
                    <a:lstStyle/>
                    <a:p>
                      <a:pPr lvl="0" algn="ctr" fontAlgn="b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2019</a:t>
                      </a:r>
                    </a:p>
                  </a:txBody>
                  <a:tcPr marL="15390" marR="15390" marT="15390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Nuno </a:t>
                      </a:r>
                      <a:r>
                        <a:rPr lang="en-GB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Espirito</a:t>
                      </a:r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Santo</a:t>
                      </a:r>
                    </a:p>
                  </a:txBody>
                  <a:tcPr marL="15390" marR="15390" marT="15390" marB="0" anchor="b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0.65</a:t>
                      </a:r>
                    </a:p>
                  </a:txBody>
                  <a:tcPr marL="15390" marR="15390" marT="15390" marB="0" anchor="b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17.63</a:t>
                      </a:r>
                    </a:p>
                  </a:txBody>
                  <a:tcPr marL="15390" marR="15390" marT="15390" marB="0" anchor="b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Daniel </a:t>
                      </a:r>
                      <a:r>
                        <a:rPr lang="en-GB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Podence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390" marR="15390" marT="15390" marB="0" anchor="b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Left Winger</a:t>
                      </a:r>
                    </a:p>
                  </a:txBody>
                  <a:tcPr marL="15390" marR="15390" marT="15390" marB="0" anchor="b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289</a:t>
                      </a:r>
                    </a:p>
                  </a:txBody>
                  <a:tcPr marL="15390" marR="15390" marT="15390" marB="0"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</a:t>
                      </a:r>
                    </a:p>
                  </a:txBody>
                  <a:tcPr marL="15390" marR="15390" marT="15390" marB="0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772837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DCBCAE17-B2C6-AB4F-AB19-383558EF821C}"/>
              </a:ext>
            </a:extLst>
          </p:cNvPr>
          <p:cNvSpPr txBox="1"/>
          <p:nvPr/>
        </p:nvSpPr>
        <p:spPr>
          <a:xfrm>
            <a:off x="11085202" y="3742696"/>
            <a:ext cx="84796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Figure: 11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4446627-CEA7-6A49-B3CC-C055BD99C565}"/>
              </a:ext>
            </a:extLst>
          </p:cNvPr>
          <p:cNvSpPr txBox="1"/>
          <p:nvPr/>
        </p:nvSpPr>
        <p:spPr>
          <a:xfrm>
            <a:off x="351597" y="1531780"/>
            <a:ext cx="2829754" cy="452431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Overall, it was found that both a players and managers performance are negatively correlated with higher homophily measures.</a:t>
            </a:r>
          </a:p>
          <a:p>
            <a:endParaRPr lang="en-US" dirty="0"/>
          </a:p>
          <a:p>
            <a:r>
              <a:rPr lang="en-US" dirty="0"/>
              <a:t>The extent to which homophily is present differs based on the strength of the team but the effects are similar for both.</a:t>
            </a:r>
          </a:p>
          <a:p>
            <a:endParaRPr lang="en-US" dirty="0"/>
          </a:p>
          <a:p>
            <a:r>
              <a:rPr lang="en-US" dirty="0"/>
              <a:t>Lower placed team managers experience more homophily.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4F10854-7DF7-B849-9B3E-22E65C3275AB}"/>
              </a:ext>
            </a:extLst>
          </p:cNvPr>
          <p:cNvSpPr txBox="1"/>
          <p:nvPr/>
        </p:nvSpPr>
        <p:spPr>
          <a:xfrm>
            <a:off x="3674787" y="4020830"/>
            <a:ext cx="8116542" cy="25853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Figure 11 shows specific players who were affected by homophily and their performances compared to what is expected from them (Fee).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 example, </a:t>
            </a:r>
            <a:r>
              <a:rPr lang="en-US" dirty="0" err="1"/>
              <a:t>Lacazette</a:t>
            </a:r>
            <a:r>
              <a:rPr lang="en-US" dirty="0"/>
              <a:t> was bought for 47.5 million pounds and played 2202 minutes  but only managed to score 14 goals meaning he did not perform very well.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is reflected in Figure 6, specifically Arsene Wenger as although MP is high the average </a:t>
            </a:r>
            <a:r>
              <a:rPr lang="en-US" dirty="0" err="1"/>
              <a:t>ppg</a:t>
            </a:r>
            <a:r>
              <a:rPr lang="en-US" dirty="0"/>
              <a:t> is low.</a:t>
            </a:r>
          </a:p>
        </p:txBody>
      </p:sp>
    </p:spTree>
    <p:extLst>
      <p:ext uri="{BB962C8B-B14F-4D97-AF65-F5344CB8AC3E}">
        <p14:creationId xmlns:p14="http://schemas.microsoft.com/office/powerpoint/2010/main" val="41943429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687AFE0E-B37D-4531-AFE8-231C8348EA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5A77F0-3C09-3648-986F-44344A9996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800">
                <a:latin typeface="Microsoft Himalaya" pitchFamily="2" charset="0"/>
                <a:ea typeface="Microsoft Himalaya" pitchFamily="2" charset="0"/>
                <a:cs typeface="Microsoft Himalaya" pitchFamily="2" charset="0"/>
              </a:rPr>
              <a:t>Problem Statement</a:t>
            </a:r>
            <a:endParaRPr lang="en-US" sz="4800" dirty="0">
              <a:latin typeface="Microsoft Himalaya" pitchFamily="2" charset="0"/>
              <a:ea typeface="Microsoft Himalaya" pitchFamily="2" charset="0"/>
              <a:cs typeface="Microsoft Himalaya" pitchFamily="2" charset="0"/>
            </a:endParaRPr>
          </a:p>
        </p:txBody>
      </p:sp>
      <p:pic>
        <p:nvPicPr>
          <p:cNvPr id="6" name="Picture 5" descr="A picture containing person, tree, outdoor, sport&#10;&#10;Description automatically generated">
            <a:extLst>
              <a:ext uri="{FF2B5EF4-FFF2-40B4-BE49-F238E27FC236}">
                <a16:creationId xmlns:a16="http://schemas.microsoft.com/office/drawing/2014/main" id="{9367DD8D-4C2A-F547-BE01-3CFE3C5201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128" r="4748" b="-4"/>
          <a:stretch/>
        </p:blipFill>
        <p:spPr>
          <a:xfrm>
            <a:off x="6094476" y="1690688"/>
            <a:ext cx="5691070" cy="4534922"/>
          </a:xfrm>
          <a:custGeom>
            <a:avLst/>
            <a:gdLst/>
            <a:ahLst/>
            <a:cxnLst/>
            <a:rect l="l" t="t" r="r" b="b"/>
            <a:pathLst>
              <a:path w="5283866" h="4210442">
                <a:moveTo>
                  <a:pt x="839883" y="18"/>
                </a:moveTo>
                <a:cubicBezTo>
                  <a:pt x="851945" y="328"/>
                  <a:pt x="864423" y="4671"/>
                  <a:pt x="875727" y="6050"/>
                </a:cubicBezTo>
                <a:cubicBezTo>
                  <a:pt x="1125267" y="36932"/>
                  <a:pt x="1374804" y="70296"/>
                  <a:pt x="1624617" y="99799"/>
                </a:cubicBezTo>
                <a:cubicBezTo>
                  <a:pt x="1858164" y="127373"/>
                  <a:pt x="2093363" y="133714"/>
                  <a:pt x="2328012" y="148051"/>
                </a:cubicBezTo>
                <a:cubicBezTo>
                  <a:pt x="2612016" y="165424"/>
                  <a:pt x="2895470" y="189965"/>
                  <a:pt x="3177820" y="228566"/>
                </a:cubicBezTo>
                <a:cubicBezTo>
                  <a:pt x="3373866" y="255590"/>
                  <a:pt x="3571843" y="274338"/>
                  <a:pt x="3770646" y="252831"/>
                </a:cubicBezTo>
                <a:cubicBezTo>
                  <a:pt x="3780572" y="251727"/>
                  <a:pt x="3791878" y="248144"/>
                  <a:pt x="3800149" y="251727"/>
                </a:cubicBezTo>
                <a:cubicBezTo>
                  <a:pt x="3896658" y="291986"/>
                  <a:pt x="4001986" y="263033"/>
                  <a:pt x="4102076" y="288400"/>
                </a:cubicBezTo>
                <a:cubicBezTo>
                  <a:pt x="4076434" y="386286"/>
                  <a:pt x="3966416" y="378289"/>
                  <a:pt x="3904377" y="446120"/>
                </a:cubicBezTo>
                <a:cubicBezTo>
                  <a:pt x="4005570" y="473141"/>
                  <a:pt x="4096562" y="500439"/>
                  <a:pt x="4188933" y="520843"/>
                </a:cubicBezTo>
                <a:cubicBezTo>
                  <a:pt x="4286818" y="542350"/>
                  <a:pt x="4369813" y="600531"/>
                  <a:pt x="4465492" y="626449"/>
                </a:cubicBezTo>
                <a:cubicBezTo>
                  <a:pt x="4485897" y="631964"/>
                  <a:pt x="4510437" y="651264"/>
                  <a:pt x="4517606" y="670015"/>
                </a:cubicBezTo>
                <a:cubicBezTo>
                  <a:pt x="4540768" y="730677"/>
                  <a:pt x="5003171" y="900804"/>
                  <a:pt x="4948576" y="954847"/>
                </a:cubicBezTo>
                <a:cubicBezTo>
                  <a:pt x="4925966" y="977182"/>
                  <a:pt x="4896738" y="993174"/>
                  <a:pt x="4866132" y="1015233"/>
                </a:cubicBezTo>
                <a:cubicBezTo>
                  <a:pt x="4912180" y="1056869"/>
                  <a:pt x="4964017" y="1075067"/>
                  <a:pt x="5019164" y="1087474"/>
                </a:cubicBezTo>
                <a:cubicBezTo>
                  <a:pt x="5035708" y="1091335"/>
                  <a:pt x="5051977" y="1099055"/>
                  <a:pt x="5053630" y="1117806"/>
                </a:cubicBezTo>
                <a:cubicBezTo>
                  <a:pt x="5055284" y="1137382"/>
                  <a:pt x="5038464" y="1145101"/>
                  <a:pt x="5024404" y="1154202"/>
                </a:cubicBezTo>
                <a:cubicBezTo>
                  <a:pt x="5004826" y="1166885"/>
                  <a:pt x="4985800" y="1177916"/>
                  <a:pt x="4960984" y="1179569"/>
                </a:cubicBezTo>
                <a:cubicBezTo>
                  <a:pt x="4920176" y="1182051"/>
                  <a:pt x="4900600" y="1217344"/>
                  <a:pt x="4876887" y="1243814"/>
                </a:cubicBezTo>
                <a:cubicBezTo>
                  <a:pt x="4863652" y="1258705"/>
                  <a:pt x="4857034" y="1288759"/>
                  <a:pt x="4880195" y="1293998"/>
                </a:cubicBezTo>
                <a:cubicBezTo>
                  <a:pt x="4935892" y="1306682"/>
                  <a:pt x="4931480" y="1343355"/>
                  <a:pt x="4930104" y="1384991"/>
                </a:cubicBezTo>
                <a:cubicBezTo>
                  <a:pt x="4928173" y="1436553"/>
                  <a:pt x="4895360" y="1460265"/>
                  <a:pt x="4855103" y="1480119"/>
                </a:cubicBezTo>
                <a:cubicBezTo>
                  <a:pt x="4841316" y="1487011"/>
                  <a:pt x="4821740" y="1486735"/>
                  <a:pt x="4816500" y="1508242"/>
                </a:cubicBezTo>
                <a:cubicBezTo>
                  <a:pt x="4839110" y="1528648"/>
                  <a:pt x="4866684" y="1512103"/>
                  <a:pt x="4890949" y="1517893"/>
                </a:cubicBezTo>
                <a:cubicBezTo>
                  <a:pt x="4911077" y="1522581"/>
                  <a:pt x="4944441" y="1520100"/>
                  <a:pt x="4916868" y="1557599"/>
                </a:cubicBezTo>
                <a:cubicBezTo>
                  <a:pt x="4908870" y="1568352"/>
                  <a:pt x="4918245" y="1576625"/>
                  <a:pt x="4928448" y="1577453"/>
                </a:cubicBezTo>
                <a:cubicBezTo>
                  <a:pt x="5010066" y="1586000"/>
                  <a:pt x="4972566" y="1661827"/>
                  <a:pt x="4998760" y="1701809"/>
                </a:cubicBezTo>
                <a:cubicBezTo>
                  <a:pt x="5005928" y="1712836"/>
                  <a:pt x="4998208" y="1731862"/>
                  <a:pt x="4986903" y="1736550"/>
                </a:cubicBezTo>
                <a:cubicBezTo>
                  <a:pt x="4914660" y="1767432"/>
                  <a:pt x="4904735" y="1841053"/>
                  <a:pt x="4869716" y="1904472"/>
                </a:cubicBezTo>
                <a:cubicBezTo>
                  <a:pt x="4907768" y="1929562"/>
                  <a:pt x="4953264" y="1935077"/>
                  <a:pt x="4994348" y="1951346"/>
                </a:cubicBezTo>
                <a:cubicBezTo>
                  <a:pt x="5037087" y="1968441"/>
                  <a:pt x="5037087" y="1981125"/>
                  <a:pt x="5001792" y="2030756"/>
                </a:cubicBezTo>
                <a:cubicBezTo>
                  <a:pt x="5093611" y="2041511"/>
                  <a:pt x="5093611" y="2041511"/>
                  <a:pt x="5065212" y="2119543"/>
                </a:cubicBezTo>
                <a:cubicBezTo>
                  <a:pt x="5142142" y="2126712"/>
                  <a:pt x="5192876" y="2163660"/>
                  <a:pt x="5204732" y="2244450"/>
                </a:cubicBezTo>
                <a:cubicBezTo>
                  <a:pt x="5210523" y="2283604"/>
                  <a:pt x="5245265" y="2302077"/>
                  <a:pt x="5283866" y="2328272"/>
                </a:cubicBezTo>
                <a:cubicBezTo>
                  <a:pt x="5235890" y="2353641"/>
                  <a:pt x="5203354" y="2406580"/>
                  <a:pt x="5147380" y="2350606"/>
                </a:cubicBezTo>
                <a:cubicBezTo>
                  <a:pt x="5126976" y="2330203"/>
                  <a:pt x="5128904" y="2356121"/>
                  <a:pt x="5126148" y="2363566"/>
                </a:cubicBezTo>
                <a:cubicBezTo>
                  <a:pt x="5119532" y="2381764"/>
                  <a:pt x="5133316" y="2393897"/>
                  <a:pt x="5142417" y="2407682"/>
                </a:cubicBezTo>
                <a:cubicBezTo>
                  <a:pt x="5151240" y="2421470"/>
                  <a:pt x="5161718" y="2436083"/>
                  <a:pt x="5164200" y="2451526"/>
                </a:cubicBezTo>
                <a:cubicBezTo>
                  <a:pt x="5165852" y="2462279"/>
                  <a:pt x="5157858" y="2477994"/>
                  <a:pt x="5149034" y="2485992"/>
                </a:cubicBezTo>
                <a:cubicBezTo>
                  <a:pt x="5102710" y="2528178"/>
                  <a:pt x="5130284" y="2623031"/>
                  <a:pt x="5042601" y="2635164"/>
                </a:cubicBezTo>
                <a:cubicBezTo>
                  <a:pt x="5003171" y="2640677"/>
                  <a:pt x="4984146" y="2675420"/>
                  <a:pt x="4955194" y="2694445"/>
                </a:cubicBezTo>
                <a:cubicBezTo>
                  <a:pt x="4854552" y="2760897"/>
                  <a:pt x="4787272" y="2846375"/>
                  <a:pt x="4756116" y="2963836"/>
                </a:cubicBezTo>
                <a:cubicBezTo>
                  <a:pt x="4747568" y="2996372"/>
                  <a:pt x="4714754" y="3022569"/>
                  <a:pt x="4693523" y="3051244"/>
                </a:cubicBezTo>
                <a:cubicBezTo>
                  <a:pt x="4703726" y="3072199"/>
                  <a:pt x="4759424" y="3026979"/>
                  <a:pt x="4739848" y="3082125"/>
                </a:cubicBezTo>
                <a:cubicBezTo>
                  <a:pt x="4724958" y="3123486"/>
                  <a:pt x="4686906" y="3149129"/>
                  <a:pt x="4651060" y="3173670"/>
                </a:cubicBezTo>
                <a:cubicBezTo>
                  <a:pt x="4610252" y="3201518"/>
                  <a:pt x="4565032" y="3223852"/>
                  <a:pt x="4546556" y="3275413"/>
                </a:cubicBezTo>
                <a:cubicBezTo>
                  <a:pt x="4542697" y="3286444"/>
                  <a:pt x="4530288" y="3298024"/>
                  <a:pt x="4519261" y="3302437"/>
                </a:cubicBezTo>
                <a:cubicBezTo>
                  <a:pt x="3944081" y="4209875"/>
                  <a:pt x="2528194" y="4215939"/>
                  <a:pt x="2364961" y="4209597"/>
                </a:cubicBezTo>
                <a:cubicBezTo>
                  <a:pt x="2167260" y="4201602"/>
                  <a:pt x="1980313" y="4145627"/>
                  <a:pt x="1796951" y="4075867"/>
                </a:cubicBezTo>
                <a:cubicBezTo>
                  <a:pt x="1719469" y="4046365"/>
                  <a:pt x="1647505" y="4004453"/>
                  <a:pt x="1572227" y="3971917"/>
                </a:cubicBezTo>
                <a:cubicBezTo>
                  <a:pt x="1468277" y="3926971"/>
                  <a:pt x="1388040" y="3841219"/>
                  <a:pt x="1284364" y="3805097"/>
                </a:cubicBezTo>
                <a:cubicBezTo>
                  <a:pt x="1177655" y="3767873"/>
                  <a:pt x="1086388" y="3699767"/>
                  <a:pt x="976645" y="3670815"/>
                </a:cubicBezTo>
                <a:cubicBezTo>
                  <a:pt x="918742" y="3655375"/>
                  <a:pt x="862768" y="3627527"/>
                  <a:pt x="871866" y="3547839"/>
                </a:cubicBezTo>
                <a:cubicBezTo>
                  <a:pt x="874349" y="3525228"/>
                  <a:pt x="859184" y="3506755"/>
                  <a:pt x="835195" y="3513373"/>
                </a:cubicBezTo>
                <a:cubicBezTo>
                  <a:pt x="789424" y="3525780"/>
                  <a:pt x="768744" y="3492967"/>
                  <a:pt x="743375" y="3468427"/>
                </a:cubicBezTo>
                <a:cubicBezTo>
                  <a:pt x="698156" y="3424863"/>
                  <a:pt x="655142" y="3378540"/>
                  <a:pt x="583175" y="3371370"/>
                </a:cubicBezTo>
                <a:cubicBezTo>
                  <a:pt x="596961" y="3337178"/>
                  <a:pt x="620399" y="3342142"/>
                  <a:pt x="641906" y="3349311"/>
                </a:cubicBezTo>
                <a:cubicBezTo>
                  <a:pt x="698432" y="3368062"/>
                  <a:pt x="754405" y="3389293"/>
                  <a:pt x="810930" y="3408042"/>
                </a:cubicBezTo>
                <a:cubicBezTo>
                  <a:pt x="847878" y="3420175"/>
                  <a:pt x="884551" y="3437271"/>
                  <a:pt x="933908" y="3423758"/>
                </a:cubicBezTo>
                <a:cubicBezTo>
                  <a:pt x="891445" y="3354826"/>
                  <a:pt x="819202" y="3342418"/>
                  <a:pt x="760747" y="3321187"/>
                </a:cubicBezTo>
                <a:cubicBezTo>
                  <a:pt x="687678" y="3294441"/>
                  <a:pt x="644664" y="3243980"/>
                  <a:pt x="593101" y="3187731"/>
                </a:cubicBezTo>
                <a:cubicBezTo>
                  <a:pt x="646869" y="3174220"/>
                  <a:pt x="680233" y="3215581"/>
                  <a:pt x="722419" y="3213374"/>
                </a:cubicBezTo>
                <a:cubicBezTo>
                  <a:pt x="724627" y="3206207"/>
                  <a:pt x="728486" y="3195729"/>
                  <a:pt x="727934" y="3195451"/>
                </a:cubicBezTo>
                <a:cubicBezTo>
                  <a:pt x="659002" y="3164570"/>
                  <a:pt x="626741" y="3106666"/>
                  <a:pt x="615987" y="3036630"/>
                </a:cubicBezTo>
                <a:cubicBezTo>
                  <a:pt x="610473" y="3000510"/>
                  <a:pt x="585381" y="2989205"/>
                  <a:pt x="560564" y="2972660"/>
                </a:cubicBezTo>
                <a:cubicBezTo>
                  <a:pt x="473984" y="2913930"/>
                  <a:pt x="382441" y="2860713"/>
                  <a:pt x="311302" y="2779924"/>
                </a:cubicBezTo>
                <a:cubicBezTo>
                  <a:pt x="393471" y="2790677"/>
                  <a:pt x="459371" y="2843341"/>
                  <a:pt x="547882" y="2865952"/>
                </a:cubicBezTo>
                <a:cubicBezTo>
                  <a:pt x="477570" y="2777166"/>
                  <a:pt x="386577" y="2732222"/>
                  <a:pt x="303582" y="2678453"/>
                </a:cubicBezTo>
                <a:cubicBezTo>
                  <a:pt x="265806" y="2653913"/>
                  <a:pt x="230790" y="2622479"/>
                  <a:pt x="185016" y="2609244"/>
                </a:cubicBezTo>
                <a:cubicBezTo>
                  <a:pt x="168748" y="2604556"/>
                  <a:pt x="142002" y="2594630"/>
                  <a:pt x="154963" y="2568435"/>
                </a:cubicBezTo>
                <a:cubicBezTo>
                  <a:pt x="165990" y="2546654"/>
                  <a:pt x="187773" y="2553269"/>
                  <a:pt x="207627" y="2559612"/>
                </a:cubicBezTo>
                <a:cubicBezTo>
                  <a:pt x="255328" y="2575330"/>
                  <a:pt x="304685" y="2575604"/>
                  <a:pt x="369207" y="2575330"/>
                </a:cubicBezTo>
                <a:cubicBezTo>
                  <a:pt x="315163" y="2503363"/>
                  <a:pt x="216174" y="2524871"/>
                  <a:pt x="169852" y="2449319"/>
                </a:cubicBezTo>
                <a:cubicBezTo>
                  <a:pt x="227755" y="2436083"/>
                  <a:pt x="272424" y="2463381"/>
                  <a:pt x="319299" y="2468619"/>
                </a:cubicBezTo>
                <a:cubicBezTo>
                  <a:pt x="361761" y="2473307"/>
                  <a:pt x="372239" y="2460624"/>
                  <a:pt x="362313" y="2418988"/>
                </a:cubicBezTo>
                <a:cubicBezTo>
                  <a:pt x="346873" y="2354190"/>
                  <a:pt x="370034" y="2321102"/>
                  <a:pt x="431798" y="2338750"/>
                </a:cubicBezTo>
                <a:cubicBezTo>
                  <a:pt x="489149" y="2355293"/>
                  <a:pt x="495215" y="2331030"/>
                  <a:pt x="479775" y="2294082"/>
                </a:cubicBezTo>
                <a:cubicBezTo>
                  <a:pt x="457716" y="2240315"/>
                  <a:pt x="482807" y="2198678"/>
                  <a:pt x="499903" y="2153458"/>
                </a:cubicBezTo>
                <a:cubicBezTo>
                  <a:pt x="526099" y="2084525"/>
                  <a:pt x="515069" y="2050885"/>
                  <a:pt x="458544" y="1999599"/>
                </a:cubicBezTo>
                <a:cubicBezTo>
                  <a:pt x="426835" y="1970921"/>
                  <a:pt x="392645" y="1946658"/>
                  <a:pt x="346596" y="1921843"/>
                </a:cubicBezTo>
                <a:cubicBezTo>
                  <a:pt x="452753" y="1908331"/>
                  <a:pt x="341358" y="1862836"/>
                  <a:pt x="378857" y="1834435"/>
                </a:cubicBezTo>
                <a:cubicBezTo>
                  <a:pt x="453856" y="1822854"/>
                  <a:pt x="515069" y="1913294"/>
                  <a:pt x="617091" y="1887376"/>
                </a:cubicBezTo>
                <a:cubicBezTo>
                  <a:pt x="491080" y="1809066"/>
                  <a:pt x="351835" y="1783423"/>
                  <a:pt x="260568" y="1679198"/>
                </a:cubicBezTo>
                <a:cubicBezTo>
                  <a:pt x="281523" y="1655484"/>
                  <a:pt x="302479" y="1677543"/>
                  <a:pt x="320402" y="1668720"/>
                </a:cubicBezTo>
                <a:cubicBezTo>
                  <a:pt x="319850" y="1663205"/>
                  <a:pt x="321230" y="1654932"/>
                  <a:pt x="317920" y="1652452"/>
                </a:cubicBezTo>
                <a:cubicBezTo>
                  <a:pt x="249815" y="1595650"/>
                  <a:pt x="248711" y="1594273"/>
                  <a:pt x="321779" y="1552359"/>
                </a:cubicBezTo>
                <a:cubicBezTo>
                  <a:pt x="347424" y="1537746"/>
                  <a:pt x="345218" y="1524786"/>
                  <a:pt x="331707" y="1506313"/>
                </a:cubicBezTo>
                <a:cubicBezTo>
                  <a:pt x="322055" y="1493353"/>
                  <a:pt x="310475" y="1481772"/>
                  <a:pt x="315990" y="1453371"/>
                </a:cubicBezTo>
                <a:cubicBezTo>
                  <a:pt x="355971" y="1489769"/>
                  <a:pt x="549259" y="1477912"/>
                  <a:pt x="583450" y="1474052"/>
                </a:cubicBezTo>
                <a:cubicBezTo>
                  <a:pt x="621777" y="1469917"/>
                  <a:pt x="659553" y="1452269"/>
                  <a:pt x="699809" y="1461919"/>
                </a:cubicBezTo>
                <a:cubicBezTo>
                  <a:pt x="732070" y="1469641"/>
                  <a:pt x="881516" y="1544364"/>
                  <a:pt x="902750" y="1458612"/>
                </a:cubicBezTo>
                <a:cubicBezTo>
                  <a:pt x="903853" y="1454475"/>
                  <a:pt x="964237" y="1464127"/>
                  <a:pt x="996774" y="1468814"/>
                </a:cubicBezTo>
                <a:cubicBezTo>
                  <a:pt x="1025451" y="1472674"/>
                  <a:pt x="1057712" y="1489769"/>
                  <a:pt x="1077012" y="1455578"/>
                </a:cubicBezTo>
                <a:cubicBezTo>
                  <a:pt x="1088317" y="1435450"/>
                  <a:pt x="1041719" y="1396571"/>
                  <a:pt x="1000083" y="1393262"/>
                </a:cubicBezTo>
                <a:cubicBezTo>
                  <a:pt x="963961" y="1390229"/>
                  <a:pt x="926186" y="1385817"/>
                  <a:pt x="891720" y="1394089"/>
                </a:cubicBezTo>
                <a:cubicBezTo>
                  <a:pt x="849258" y="1404017"/>
                  <a:pt x="826372" y="1388024"/>
                  <a:pt x="814515" y="1353557"/>
                </a:cubicBezTo>
                <a:cubicBezTo>
                  <a:pt x="801280" y="1315506"/>
                  <a:pt x="775911" y="1297858"/>
                  <a:pt x="740895" y="1280211"/>
                </a:cubicBezTo>
                <a:cubicBezTo>
                  <a:pt x="655967" y="1237474"/>
                  <a:pt x="574352" y="1188118"/>
                  <a:pt x="481154" y="1163301"/>
                </a:cubicBezTo>
                <a:cubicBezTo>
                  <a:pt x="462679" y="1158337"/>
                  <a:pt x="442276" y="1151719"/>
                  <a:pt x="433728" y="1118909"/>
                </a:cubicBezTo>
                <a:cubicBezTo>
                  <a:pt x="686023" y="1167987"/>
                  <a:pt x="915984" y="1295929"/>
                  <a:pt x="1176276" y="1288484"/>
                </a:cubicBezTo>
                <a:cubicBezTo>
                  <a:pt x="1105137" y="1247950"/>
                  <a:pt x="1022694" y="1245745"/>
                  <a:pt x="946867" y="1217344"/>
                </a:cubicBezTo>
                <a:cubicBezTo>
                  <a:pt x="1000635" y="1196113"/>
                  <a:pt x="1051094" y="1218172"/>
                  <a:pt x="1102104" y="1230304"/>
                </a:cubicBezTo>
                <a:cubicBezTo>
                  <a:pt x="1144843" y="1240230"/>
                  <a:pt x="1183446" y="1241885"/>
                  <a:pt x="1188133" y="1182603"/>
                </a:cubicBezTo>
                <a:cubicBezTo>
                  <a:pt x="1186478" y="1178742"/>
                  <a:pt x="1186754" y="1173780"/>
                  <a:pt x="1187030" y="1169092"/>
                </a:cubicBezTo>
                <a:cubicBezTo>
                  <a:pt x="1172690" y="1144552"/>
                  <a:pt x="1150358" y="1131868"/>
                  <a:pt x="1123887" y="1124698"/>
                </a:cubicBezTo>
                <a:cubicBezTo>
                  <a:pt x="1107894" y="1120286"/>
                  <a:pt x="1086663" y="1113668"/>
                  <a:pt x="1086938" y="1096023"/>
                </a:cubicBezTo>
                <a:cubicBezTo>
                  <a:pt x="1087765" y="1030674"/>
                  <a:pt x="1036756" y="1011647"/>
                  <a:pt x="985744" y="992622"/>
                </a:cubicBezTo>
                <a:cubicBezTo>
                  <a:pt x="1014145" y="960086"/>
                  <a:pt x="1036479" y="984074"/>
                  <a:pt x="1057987" y="981594"/>
                </a:cubicBezTo>
                <a:cubicBezTo>
                  <a:pt x="1072049" y="979939"/>
                  <a:pt x="1084733" y="976906"/>
                  <a:pt x="1084733" y="960086"/>
                </a:cubicBezTo>
                <a:cubicBezTo>
                  <a:pt x="1085008" y="946023"/>
                  <a:pt x="1078390" y="930030"/>
                  <a:pt x="1064605" y="929756"/>
                </a:cubicBezTo>
                <a:cubicBezTo>
                  <a:pt x="978300" y="927273"/>
                  <a:pt x="930599" y="836833"/>
                  <a:pt x="840985" y="836558"/>
                </a:cubicBezTo>
                <a:cubicBezTo>
                  <a:pt x="787493" y="836558"/>
                  <a:pt x="868834" y="785547"/>
                  <a:pt x="823615" y="764315"/>
                </a:cubicBezTo>
                <a:cubicBezTo>
                  <a:pt x="813687" y="759628"/>
                  <a:pt x="849533" y="752460"/>
                  <a:pt x="865526" y="753562"/>
                </a:cubicBezTo>
                <a:cubicBezTo>
                  <a:pt x="881242" y="754665"/>
                  <a:pt x="895304" y="768175"/>
                  <a:pt x="914331" y="758525"/>
                </a:cubicBezTo>
                <a:cubicBezTo>
                  <a:pt x="924808" y="724059"/>
                  <a:pt x="897787" y="711375"/>
                  <a:pt x="875452" y="701724"/>
                </a:cubicBezTo>
                <a:cubicBezTo>
                  <a:pt x="823889" y="679390"/>
                  <a:pt x="773706" y="652369"/>
                  <a:pt x="717181" y="644371"/>
                </a:cubicBezTo>
                <a:cubicBezTo>
                  <a:pt x="697053" y="641614"/>
                  <a:pt x="746133" y="604666"/>
                  <a:pt x="755783" y="591707"/>
                </a:cubicBezTo>
                <a:cubicBezTo>
                  <a:pt x="528304" y="455496"/>
                  <a:pt x="254778" y="462388"/>
                  <a:pt x="0" y="352370"/>
                </a:cubicBezTo>
                <a:cubicBezTo>
                  <a:pt x="56250" y="330864"/>
                  <a:pt x="97610" y="346580"/>
                  <a:pt x="135937" y="349889"/>
                </a:cubicBezTo>
                <a:cubicBezTo>
                  <a:pt x="231615" y="358160"/>
                  <a:pt x="326193" y="375256"/>
                  <a:pt x="421595" y="385458"/>
                </a:cubicBezTo>
                <a:cubicBezTo>
                  <a:pt x="468469" y="390421"/>
                  <a:pt x="512035" y="409172"/>
                  <a:pt x="564424" y="379393"/>
                </a:cubicBezTo>
                <a:cubicBezTo>
                  <a:pt x="599443" y="359540"/>
                  <a:pt x="655418" y="381046"/>
                  <a:pt x="698432" y="398694"/>
                </a:cubicBezTo>
                <a:cubicBezTo>
                  <a:pt x="734000" y="413307"/>
                  <a:pt x="767916" y="417167"/>
                  <a:pt x="815067" y="398694"/>
                </a:cubicBezTo>
                <a:cubicBezTo>
                  <a:pt x="772328" y="387389"/>
                  <a:pt x="739515" y="377463"/>
                  <a:pt x="705876" y="370568"/>
                </a:cubicBezTo>
                <a:cubicBezTo>
                  <a:pt x="679130" y="365055"/>
                  <a:pt x="742825" y="342719"/>
                  <a:pt x="775360" y="345477"/>
                </a:cubicBezTo>
                <a:cubicBezTo>
                  <a:pt x="820857" y="349337"/>
                  <a:pt x="795214" y="335000"/>
                  <a:pt x="787493" y="315146"/>
                </a:cubicBezTo>
                <a:cubicBezTo>
                  <a:pt x="779221" y="293915"/>
                  <a:pt x="803761" y="287298"/>
                  <a:pt x="819202" y="291709"/>
                </a:cubicBezTo>
                <a:cubicBezTo>
                  <a:pt x="878484" y="309081"/>
                  <a:pt x="937491" y="278474"/>
                  <a:pt x="998705" y="303291"/>
                </a:cubicBezTo>
                <a:cubicBezTo>
                  <a:pt x="983263" y="242077"/>
                  <a:pt x="949899" y="215331"/>
                  <a:pt x="880139" y="206783"/>
                </a:cubicBezTo>
                <a:cubicBezTo>
                  <a:pt x="853944" y="203475"/>
                  <a:pt x="826647" y="208438"/>
                  <a:pt x="804037" y="190790"/>
                </a:cubicBezTo>
                <a:cubicBezTo>
                  <a:pt x="791076" y="180590"/>
                  <a:pt x="776463" y="168457"/>
                  <a:pt x="786666" y="149707"/>
                </a:cubicBezTo>
                <a:cubicBezTo>
                  <a:pt x="793834" y="136471"/>
                  <a:pt x="809276" y="136471"/>
                  <a:pt x="821960" y="140884"/>
                </a:cubicBezTo>
                <a:cubicBezTo>
                  <a:pt x="878761" y="160461"/>
                  <a:pt x="938043" y="167630"/>
                  <a:pt x="997325" y="174800"/>
                </a:cubicBezTo>
                <a:cubicBezTo>
                  <a:pt x="1006426" y="175902"/>
                  <a:pt x="1016626" y="179487"/>
                  <a:pt x="1026829" y="161287"/>
                </a:cubicBezTo>
                <a:cubicBezTo>
                  <a:pt x="915984" y="131783"/>
                  <a:pt x="810655" y="89872"/>
                  <a:pt x="696777" y="73604"/>
                </a:cubicBezTo>
                <a:cubicBezTo>
                  <a:pt x="698432" y="65884"/>
                  <a:pt x="700086" y="58164"/>
                  <a:pt x="701741" y="50444"/>
                </a:cubicBezTo>
                <a:cubicBezTo>
                  <a:pt x="790801" y="61471"/>
                  <a:pt x="879864" y="72501"/>
                  <a:pt x="992362" y="86289"/>
                </a:cubicBezTo>
                <a:cubicBezTo>
                  <a:pt x="923153" y="42446"/>
                  <a:pt x="857805" y="57060"/>
                  <a:pt x="806519" y="18183"/>
                </a:cubicBezTo>
                <a:cubicBezTo>
                  <a:pt x="816170" y="3431"/>
                  <a:pt x="827820" y="-292"/>
                  <a:pt x="839883" y="18"/>
                </a:cubicBezTo>
                <a:close/>
              </a:path>
            </a:pathLst>
          </a:custGeom>
        </p:spPr>
      </p:pic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0D0EE2EA-8F57-8A4C-9034-8FF1544FA14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2572677"/>
              </p:ext>
            </p:extLst>
          </p:nvPr>
        </p:nvGraphicFramePr>
        <p:xfrm>
          <a:off x="838201" y="2013625"/>
          <a:ext cx="4852869" cy="41633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9683314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DEACF4-97C9-AF4F-90C8-1FF268471B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1295902"/>
            <a:ext cx="3661043" cy="816362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5400" dirty="0"/>
              <a:t>Dataset Used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8CDD8A57-CBE8-034A-BE28-23DE123DF00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8844"/>
          <a:stretch/>
        </p:blipFill>
        <p:spPr>
          <a:xfrm>
            <a:off x="1" y="328698"/>
            <a:ext cx="4434128" cy="6529302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9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9A416911-43B9-9A45-8FAA-EC991CE53B7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00856848"/>
              </p:ext>
            </p:extLst>
          </p:nvPr>
        </p:nvGraphicFramePr>
        <p:xfrm>
          <a:off x="4434129" y="2655918"/>
          <a:ext cx="6251110" cy="34838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33" name="TextBox 32">
            <a:extLst>
              <a:ext uri="{FF2B5EF4-FFF2-40B4-BE49-F238E27FC236}">
                <a16:creationId xmlns:a16="http://schemas.microsoft.com/office/drawing/2014/main" id="{D909B623-2AE8-6045-B4BE-C0D0D19AB412}"/>
              </a:ext>
            </a:extLst>
          </p:cNvPr>
          <p:cNvSpPr txBox="1"/>
          <p:nvPr/>
        </p:nvSpPr>
        <p:spPr>
          <a:xfrm>
            <a:off x="10360543" y="5900426"/>
            <a:ext cx="1632178" cy="830997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/>
              <a:t>G – Goals</a:t>
            </a:r>
          </a:p>
          <a:p>
            <a:r>
              <a:rPr lang="en-US" sz="1200" dirty="0"/>
              <a:t>MP - Minutes Played </a:t>
            </a:r>
          </a:p>
          <a:p>
            <a:r>
              <a:rPr lang="en-US" sz="1200" dirty="0"/>
              <a:t>Cl – Champions league </a:t>
            </a:r>
          </a:p>
          <a:p>
            <a:r>
              <a:rPr lang="en-US" sz="1200" dirty="0" err="1"/>
              <a:t>Ppg</a:t>
            </a:r>
            <a:r>
              <a:rPr lang="en-US" sz="1200" dirty="0"/>
              <a:t> – Points per game</a:t>
            </a:r>
          </a:p>
        </p:txBody>
      </p:sp>
    </p:spTree>
    <p:extLst>
      <p:ext uri="{BB962C8B-B14F-4D97-AF65-F5344CB8AC3E}">
        <p14:creationId xmlns:p14="http://schemas.microsoft.com/office/powerpoint/2010/main" val="21968102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F05E8B-27A6-468A-9082-A1C630CCF8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338" y="640080"/>
            <a:ext cx="3350358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200" dirty="0"/>
              <a:t>To what extent is homophily present in the network dataset at hand?</a:t>
            </a:r>
          </a:p>
        </p:txBody>
      </p:sp>
      <p:sp>
        <p:nvSpPr>
          <p:cNvPr id="25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0338" y="4409267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Chart, diagram&#10;&#10;Description automatically generated">
            <a:extLst>
              <a:ext uri="{FF2B5EF4-FFF2-40B4-BE49-F238E27FC236}">
                <a16:creationId xmlns:a16="http://schemas.microsoft.com/office/drawing/2014/main" id="{9C2E2415-2A8B-034D-BD09-8D6E83BDA8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052" r="15250" b="2"/>
          <a:stretch/>
        </p:blipFill>
        <p:spPr>
          <a:xfrm>
            <a:off x="4744278" y="10"/>
            <a:ext cx="7446199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14AE0335-06C4-994E-AEC3-F174F6B6EE38}"/>
              </a:ext>
            </a:extLst>
          </p:cNvPr>
          <p:cNvSpPr txBox="1"/>
          <p:nvPr/>
        </p:nvSpPr>
        <p:spPr>
          <a:xfrm>
            <a:off x="890338" y="4779119"/>
            <a:ext cx="4433454" cy="175432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Edge color Represents matching nationality between player and manager.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Node size represents degree centrality to represent the the amount of In and Out Transfers of each manager.</a:t>
            </a:r>
          </a:p>
        </p:txBody>
      </p:sp>
    </p:spTree>
    <p:extLst>
      <p:ext uri="{BB962C8B-B14F-4D97-AF65-F5344CB8AC3E}">
        <p14:creationId xmlns:p14="http://schemas.microsoft.com/office/powerpoint/2010/main" val="5209154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Rectangle 41">
            <a:extLst>
              <a:ext uri="{FF2B5EF4-FFF2-40B4-BE49-F238E27FC236}">
                <a16:creationId xmlns:a16="http://schemas.microsoft.com/office/drawing/2014/main" id="{80DF40B2-80F7-4E71-B46C-284163F365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07EB097-04FC-AE46-8226-166BFB6B34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506"/>
          <a:stretch/>
        </p:blipFill>
        <p:spPr>
          <a:xfrm>
            <a:off x="5214720" y="162560"/>
            <a:ext cx="6848071" cy="6502400"/>
          </a:xfrm>
          <a:prstGeom prst="rect">
            <a:avLst/>
          </a:prstGeom>
          <a:ln w="28575">
            <a:solidFill>
              <a:schemeClr val="tx1"/>
            </a:solidFill>
          </a:ln>
          <a:effectLst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386EFD-6890-7548-963C-F62284560F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6459" y="1048748"/>
            <a:ext cx="4670747" cy="2460672"/>
          </a:xfr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en-US" sz="2000" dirty="0"/>
              <a:t>Comparison of observed and simulated value of Homophily  (Figure 2).</a:t>
            </a:r>
          </a:p>
          <a:p>
            <a:pPr lvl="1"/>
            <a:r>
              <a:rPr lang="en-US" sz="1600" dirty="0"/>
              <a:t>% of players that have the same nationality as their Manager based on transfer period.</a:t>
            </a:r>
          </a:p>
          <a:p>
            <a:pPr marL="0" indent="0">
              <a:buNone/>
            </a:pPr>
            <a:r>
              <a:rPr lang="en-US" sz="2000" dirty="0"/>
              <a:t>Robustness Test (Notebook):</a:t>
            </a:r>
          </a:p>
          <a:p>
            <a:pPr marL="0" indent="0">
              <a:buNone/>
            </a:pPr>
            <a:r>
              <a:rPr lang="en-US" sz="2000" dirty="0"/>
              <a:t>- T- Test</a:t>
            </a:r>
          </a:p>
          <a:p>
            <a:pPr>
              <a:buFontTx/>
              <a:buChar char="-"/>
            </a:pPr>
            <a:r>
              <a:rPr lang="en-US" sz="2000" dirty="0"/>
              <a:t>Chi squared</a:t>
            </a: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E7419F-EAC0-754D-840B-59DC3A8AB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1986" y="162560"/>
            <a:ext cx="3422609" cy="670736"/>
          </a:xfr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en-US" sz="4000" dirty="0">
                <a:latin typeface="Microsoft Himalaya" pitchFamily="2" charset="0"/>
                <a:ea typeface="Microsoft Himalaya" pitchFamily="2" charset="0"/>
                <a:cs typeface="Microsoft Himalaya" pitchFamily="2" charset="0"/>
              </a:rPr>
              <a:t>Simulation Results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087CA92-63BB-2E42-A361-08B163FF998A}"/>
              </a:ext>
            </a:extLst>
          </p:cNvPr>
          <p:cNvSpPr/>
          <p:nvPr/>
        </p:nvSpPr>
        <p:spPr>
          <a:xfrm>
            <a:off x="286459" y="4013884"/>
            <a:ext cx="4656274" cy="179536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Explored homophily by disregarding all English players to eliminate the geographical effect (Figure 3).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Homophily still present but to lesser extent as most managers and players are English.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998910F-6DD6-1445-85AA-723BBCDB50FF}"/>
              </a:ext>
            </a:extLst>
          </p:cNvPr>
          <p:cNvSpPr txBox="1"/>
          <p:nvPr/>
        </p:nvSpPr>
        <p:spPr>
          <a:xfrm>
            <a:off x="11368310" y="2858948"/>
            <a:ext cx="69448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Figure: 2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5A7859D-9A0F-CC4D-ADED-0008A7E3B90E}"/>
              </a:ext>
            </a:extLst>
          </p:cNvPr>
          <p:cNvSpPr txBox="1"/>
          <p:nvPr/>
        </p:nvSpPr>
        <p:spPr>
          <a:xfrm>
            <a:off x="11368309" y="5682294"/>
            <a:ext cx="69448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Figure: 3</a:t>
            </a:r>
          </a:p>
        </p:txBody>
      </p:sp>
    </p:spTree>
    <p:extLst>
      <p:ext uri="{BB962C8B-B14F-4D97-AF65-F5344CB8AC3E}">
        <p14:creationId xmlns:p14="http://schemas.microsoft.com/office/powerpoint/2010/main" val="38103765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Rectangle 64">
            <a:extLst>
              <a:ext uri="{FF2B5EF4-FFF2-40B4-BE49-F238E27FC236}">
                <a16:creationId xmlns:a16="http://schemas.microsoft.com/office/drawing/2014/main" id="{6F66A575-7835-4400-BEDE-89F2EF0340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543AC6-6440-BE4E-A7EA-736AC6D13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530" y="225742"/>
            <a:ext cx="5043487" cy="1244243"/>
          </a:xfr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en-US" dirty="0">
                <a:latin typeface="Microsoft Himalaya" pitchFamily="2" charset="0"/>
                <a:ea typeface="Microsoft Himalaya" pitchFamily="2" charset="0"/>
                <a:cs typeface="Microsoft Himalaya" pitchFamily="2" charset="0"/>
              </a:rPr>
              <a:t>Periodical Homophily measures of each Premier League Club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0A81B41-B05F-2842-9891-83603DFED7AF}"/>
              </a:ext>
            </a:extLst>
          </p:cNvPr>
          <p:cNvSpPr/>
          <p:nvPr/>
        </p:nvSpPr>
        <p:spPr>
          <a:xfrm>
            <a:off x="212531" y="1695726"/>
            <a:ext cx="5043486" cy="336692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Homophily measures taken from observed periodical value that managers pick players from the same nationality.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Figure 4 shows each clubs managers over the last 24 years with their respective homophily measures.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Each scatter represents a year. 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Clubs with no plot for a particular year were relegated.</a:t>
            </a: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989329D4-BD7F-614A-BFC6-6ABDDF9D02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3381" y="68888"/>
            <a:ext cx="6526457" cy="6720224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949EF187-D05D-1E4F-9EE1-9AA33B8F035F}"/>
              </a:ext>
            </a:extLst>
          </p:cNvPr>
          <p:cNvSpPr txBox="1"/>
          <p:nvPr/>
        </p:nvSpPr>
        <p:spPr>
          <a:xfrm>
            <a:off x="11415358" y="6466308"/>
            <a:ext cx="69448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Figure: 4</a:t>
            </a:r>
          </a:p>
        </p:txBody>
      </p:sp>
    </p:spTree>
    <p:extLst>
      <p:ext uri="{BB962C8B-B14F-4D97-AF65-F5344CB8AC3E}">
        <p14:creationId xmlns:p14="http://schemas.microsoft.com/office/powerpoint/2010/main" val="18933769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16">
            <a:extLst>
              <a:ext uri="{FF2B5EF4-FFF2-40B4-BE49-F238E27FC236}">
                <a16:creationId xmlns:a16="http://schemas.microsoft.com/office/drawing/2014/main" id="{3C54F4CE-85F0-46ED-80DA-9518C9251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reeform: Shape 18">
            <a:extLst>
              <a:ext uri="{FF2B5EF4-FFF2-40B4-BE49-F238E27FC236}">
                <a16:creationId xmlns:a16="http://schemas.microsoft.com/office/drawing/2014/main" id="{DADD1FCA-8ACB-4958-81DD-4CDD6D3E1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802086" cy="6858000"/>
          </a:xfrm>
          <a:custGeom>
            <a:avLst/>
            <a:gdLst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9647 w 5734864"/>
              <a:gd name="connsiteY33" fmla="*/ 1936120 h 6858000"/>
              <a:gd name="connsiteX34" fmla="*/ 714660 w 5734864"/>
              <a:gd name="connsiteY34" fmla="*/ 1982709 h 6858000"/>
              <a:gd name="connsiteX35" fmla="*/ 710759 w 5734864"/>
              <a:gd name="connsiteY35" fmla="*/ 2013010 h 6858000"/>
              <a:gd name="connsiteX36" fmla="*/ 697927 w 5734864"/>
              <a:gd name="connsiteY36" fmla="*/ 2069833 h 6858000"/>
              <a:gd name="connsiteX37" fmla="*/ 693594 w 5734864"/>
              <a:gd name="connsiteY37" fmla="*/ 2103731 h 6858000"/>
              <a:gd name="connsiteX38" fmla="*/ 691109 w 5734864"/>
              <a:gd name="connsiteY38" fmla="*/ 2124027 h 6858000"/>
              <a:gd name="connsiteX39" fmla="*/ 676593 w 5734864"/>
              <a:gd name="connsiteY39" fmla="*/ 2176182 h 6858000"/>
              <a:gd name="connsiteX40" fmla="*/ 633227 w 5734864"/>
              <a:gd name="connsiteY40" fmla="*/ 2258036 h 6858000"/>
              <a:gd name="connsiteX41" fmla="*/ 625564 w 5734864"/>
              <a:gd name="connsiteY41" fmla="*/ 2284567 h 6858000"/>
              <a:gd name="connsiteX42" fmla="*/ 627074 w 5734864"/>
              <a:gd name="connsiteY42" fmla="*/ 2289605 h 6858000"/>
              <a:gd name="connsiteX43" fmla="*/ 614574 w 5734864"/>
              <a:gd name="connsiteY43" fmla="*/ 2308717 h 6858000"/>
              <a:gd name="connsiteX44" fmla="*/ 606890 w 5734864"/>
              <a:gd name="connsiteY44" fmla="*/ 2320662 h 6858000"/>
              <a:gd name="connsiteX45" fmla="*/ 605558 w 5734864"/>
              <a:gd name="connsiteY45" fmla="*/ 2327897 h 6858000"/>
              <a:gd name="connsiteX46" fmla="*/ 602202 w 5734864"/>
              <a:gd name="connsiteY46" fmla="*/ 2357749 h 6858000"/>
              <a:gd name="connsiteX47" fmla="*/ 600213 w 5734864"/>
              <a:gd name="connsiteY47" fmla="*/ 2364905 h 6858000"/>
              <a:gd name="connsiteX48" fmla="*/ 597160 w 5734864"/>
              <a:gd name="connsiteY48" fmla="*/ 2388351 h 6858000"/>
              <a:gd name="connsiteX49" fmla="*/ 597982 w 5734864"/>
              <a:gd name="connsiteY49" fmla="*/ 2402296 h 6858000"/>
              <a:gd name="connsiteX50" fmla="*/ 593150 w 5734864"/>
              <a:gd name="connsiteY50" fmla="*/ 2420015 h 6858000"/>
              <a:gd name="connsiteX51" fmla="*/ 592833 w 5734864"/>
              <a:gd name="connsiteY51" fmla="*/ 2422749 h 6858000"/>
              <a:gd name="connsiteX52" fmla="*/ 594479 w 5734864"/>
              <a:gd name="connsiteY52" fmla="*/ 2426002 h 6858000"/>
              <a:gd name="connsiteX53" fmla="*/ 591963 w 5734864"/>
              <a:gd name="connsiteY53" fmla="*/ 2431950 h 6858000"/>
              <a:gd name="connsiteX54" fmla="*/ 591544 w 5734864"/>
              <a:gd name="connsiteY54" fmla="*/ 2433897 h 6858000"/>
              <a:gd name="connsiteX55" fmla="*/ 589519 w 5734864"/>
              <a:gd name="connsiteY55" fmla="*/ 2451398 h 6858000"/>
              <a:gd name="connsiteX56" fmla="*/ 590037 w 5734864"/>
              <a:gd name="connsiteY56" fmla="*/ 2455536 h 6858000"/>
              <a:gd name="connsiteX57" fmla="*/ 588179 w 5734864"/>
              <a:gd name="connsiteY57" fmla="*/ 2462981 h 6858000"/>
              <a:gd name="connsiteX58" fmla="*/ 583434 w 5734864"/>
              <a:gd name="connsiteY58" fmla="*/ 2503991 h 6858000"/>
              <a:gd name="connsiteX59" fmla="*/ 567942 w 5734864"/>
              <a:gd name="connsiteY59" fmla="*/ 2652936 h 6858000"/>
              <a:gd name="connsiteX60" fmla="*/ 573869 w 5734864"/>
              <a:gd name="connsiteY60" fmla="*/ 2670188 h 6858000"/>
              <a:gd name="connsiteX61" fmla="*/ 575243 w 5734864"/>
              <a:gd name="connsiteY61" fmla="*/ 2688114 h 6858000"/>
              <a:gd name="connsiteX62" fmla="*/ 573824 w 5734864"/>
              <a:gd name="connsiteY62" fmla="*/ 2689856 h 6858000"/>
              <a:gd name="connsiteX63" fmla="*/ 570699 w 5734864"/>
              <a:gd name="connsiteY63" fmla="*/ 2709353 h 6858000"/>
              <a:gd name="connsiteX64" fmla="*/ 573192 w 5734864"/>
              <a:gd name="connsiteY64" fmla="*/ 2714527 h 6858000"/>
              <a:gd name="connsiteX65" fmla="*/ 572044 w 5734864"/>
              <a:gd name="connsiteY65" fmla="*/ 2728187 h 6858000"/>
              <a:gd name="connsiteX66" fmla="*/ 572465 w 5734864"/>
              <a:gd name="connsiteY66" fmla="*/ 2755863 h 6858000"/>
              <a:gd name="connsiteX67" fmla="*/ 570028 w 5734864"/>
              <a:gd name="connsiteY67" fmla="*/ 2760324 h 6858000"/>
              <a:gd name="connsiteX68" fmla="*/ 566748 w 5734864"/>
              <a:gd name="connsiteY68" fmla="*/ 2800948 h 6858000"/>
              <a:gd name="connsiteX69" fmla="*/ 565509 w 5734864"/>
              <a:gd name="connsiteY69" fmla="*/ 2801167 h 6858000"/>
              <a:gd name="connsiteX70" fmla="*/ 559367 w 5734864"/>
              <a:gd name="connsiteY70" fmla="*/ 2811129 h 6858000"/>
              <a:gd name="connsiteX71" fmla="*/ 550354 w 5734864"/>
              <a:gd name="connsiteY71" fmla="*/ 2830949 h 6858000"/>
              <a:gd name="connsiteX72" fmla="*/ 514795 w 5734864"/>
              <a:gd name="connsiteY72" fmla="*/ 2872433 h 6858000"/>
              <a:gd name="connsiteX73" fmla="*/ 509875 w 5734864"/>
              <a:gd name="connsiteY73" fmla="*/ 2923099 h 6858000"/>
              <a:gd name="connsiteX74" fmla="*/ 509577 w 5734864"/>
              <a:gd name="connsiteY74" fmla="*/ 2923197 h 6858000"/>
              <a:gd name="connsiteX75" fmla="*/ 507597 w 5734864"/>
              <a:gd name="connsiteY75" fmla="*/ 2931868 h 6858000"/>
              <a:gd name="connsiteX76" fmla="*/ 507379 w 5734864"/>
              <a:gd name="connsiteY76" fmla="*/ 2938322 h 6858000"/>
              <a:gd name="connsiteX77" fmla="*/ 504725 w 5734864"/>
              <a:gd name="connsiteY77" fmla="*/ 2954519 h 6858000"/>
              <a:gd name="connsiteX78" fmla="*/ 502018 w 5734864"/>
              <a:gd name="connsiteY78" fmla="*/ 2959643 h 6858000"/>
              <a:gd name="connsiteX79" fmla="*/ 498360 w 5734864"/>
              <a:gd name="connsiteY79" fmla="*/ 2961019 h 6858000"/>
              <a:gd name="connsiteX80" fmla="*/ 498483 w 5734864"/>
              <a:gd name="connsiteY80" fmla="*/ 2962590 h 6858000"/>
              <a:gd name="connsiteX81" fmla="*/ 484403 w 5734864"/>
              <a:gd name="connsiteY81" fmla="*/ 2990538 h 6858000"/>
              <a:gd name="connsiteX82" fmla="*/ 463075 w 5734864"/>
              <a:gd name="connsiteY82" fmla="*/ 3055956 h 6858000"/>
              <a:gd name="connsiteX83" fmla="*/ 455013 w 5734864"/>
              <a:gd name="connsiteY83" fmla="*/ 3094482 h 6858000"/>
              <a:gd name="connsiteX84" fmla="*/ 428391 w 5734864"/>
              <a:gd name="connsiteY84" fmla="*/ 3198850 h 6858000"/>
              <a:gd name="connsiteX85" fmla="*/ 401440 w 5734864"/>
              <a:gd name="connsiteY85" fmla="*/ 3307560 h 6858000"/>
              <a:gd name="connsiteX86" fmla="*/ 386076 w 5734864"/>
              <a:gd name="connsiteY86" fmla="*/ 3373943 h 6858000"/>
              <a:gd name="connsiteX87" fmla="*/ 374726 w 5734864"/>
              <a:gd name="connsiteY87" fmla="*/ 3381364 h 6858000"/>
              <a:gd name="connsiteX88" fmla="*/ 369145 w 5734864"/>
              <a:gd name="connsiteY88" fmla="*/ 3383729 h 6858000"/>
              <a:gd name="connsiteX89" fmla="*/ 364294 w 5734864"/>
              <a:gd name="connsiteY89" fmla="*/ 3414159 h 6858000"/>
              <a:gd name="connsiteX90" fmla="*/ 366450 w 5734864"/>
              <a:gd name="connsiteY90" fmla="*/ 3436925 h 6858000"/>
              <a:gd name="connsiteX91" fmla="*/ 351743 w 5734864"/>
              <a:gd name="connsiteY91" fmla="*/ 3521619 h 6858000"/>
              <a:gd name="connsiteX92" fmla="*/ 345784 w 5734864"/>
              <a:gd name="connsiteY92" fmla="*/ 3603757 h 6858000"/>
              <a:gd name="connsiteX93" fmla="*/ 344198 w 5734864"/>
              <a:gd name="connsiteY93" fmla="*/ 3652424 h 6858000"/>
              <a:gd name="connsiteX94" fmla="*/ 352450 w 5734864"/>
              <a:gd name="connsiteY94" fmla="*/ 3665222 h 6858000"/>
              <a:gd name="connsiteX95" fmla="*/ 342621 w 5734864"/>
              <a:gd name="connsiteY95" fmla="*/ 3700804 h 6858000"/>
              <a:gd name="connsiteX96" fmla="*/ 341514 w 5734864"/>
              <a:gd name="connsiteY96" fmla="*/ 3734774 h 6858000"/>
              <a:gd name="connsiteX97" fmla="*/ 340607 w 5734864"/>
              <a:gd name="connsiteY97" fmla="*/ 3785153 h 6858000"/>
              <a:gd name="connsiteX98" fmla="*/ 340707 w 5734864"/>
              <a:gd name="connsiteY98" fmla="*/ 3788177 h 6858000"/>
              <a:gd name="connsiteX99" fmla="*/ 340361 w 5734864"/>
              <a:gd name="connsiteY99" fmla="*/ 3798803 h 6858000"/>
              <a:gd name="connsiteX100" fmla="*/ 339642 w 5734864"/>
              <a:gd name="connsiteY100" fmla="*/ 3838750 h 6858000"/>
              <a:gd name="connsiteX101" fmla="*/ 360295 w 5734864"/>
              <a:gd name="connsiteY101" fmla="*/ 4015196 h 6858000"/>
              <a:gd name="connsiteX102" fmla="*/ 339043 w 5734864"/>
              <a:gd name="connsiteY102" fmla="*/ 4052778 h 6858000"/>
              <a:gd name="connsiteX103" fmla="*/ 339343 w 5734864"/>
              <a:gd name="connsiteY103" fmla="*/ 4096257 h 6858000"/>
              <a:gd name="connsiteX104" fmla="*/ 340786 w 5734864"/>
              <a:gd name="connsiteY104" fmla="*/ 4321136 h 6858000"/>
              <a:gd name="connsiteX105" fmla="*/ 343158 w 5734864"/>
              <a:gd name="connsiteY105" fmla="*/ 4429174 h 6858000"/>
              <a:gd name="connsiteX106" fmla="*/ 334599 w 5734864"/>
              <a:gd name="connsiteY106" fmla="*/ 4449938 h 6858000"/>
              <a:gd name="connsiteX107" fmla="*/ 332890 w 5734864"/>
              <a:gd name="connsiteY107" fmla="*/ 4453515 h 6858000"/>
              <a:gd name="connsiteX108" fmla="*/ 331105 w 5734864"/>
              <a:gd name="connsiteY108" fmla="*/ 4467941 h 6858000"/>
              <a:gd name="connsiteX109" fmla="*/ 324289 w 5734864"/>
              <a:gd name="connsiteY109" fmla="*/ 4471861 h 6858000"/>
              <a:gd name="connsiteX110" fmla="*/ 317079 w 5734864"/>
              <a:gd name="connsiteY110" fmla="*/ 4493468 h 6858000"/>
              <a:gd name="connsiteX111" fmla="*/ 315557 w 5734864"/>
              <a:gd name="connsiteY111" fmla="*/ 4520067 h 6858000"/>
              <a:gd name="connsiteX112" fmla="*/ 315240 w 5734864"/>
              <a:gd name="connsiteY112" fmla="*/ 4536872 h 6858000"/>
              <a:gd name="connsiteX113" fmla="*/ 316200 w 5734864"/>
              <a:gd name="connsiteY113" fmla="*/ 4538297 h 6858000"/>
              <a:gd name="connsiteX114" fmla="*/ 317507 w 5734864"/>
              <a:gd name="connsiteY114" fmla="*/ 4547582 h 6858000"/>
              <a:gd name="connsiteX115" fmla="*/ 323078 w 5734864"/>
              <a:gd name="connsiteY115" fmla="*/ 4592102 h 6858000"/>
              <a:gd name="connsiteX116" fmla="*/ 328722 w 5734864"/>
              <a:gd name="connsiteY116" fmla="*/ 4667914 h 6858000"/>
              <a:gd name="connsiteX117" fmla="*/ 335597 w 5734864"/>
              <a:gd name="connsiteY117" fmla="*/ 4695035 h 6858000"/>
              <a:gd name="connsiteX118" fmla="*/ 339485 w 5734864"/>
              <a:gd name="connsiteY118" fmla="*/ 4695979 h 6858000"/>
              <a:gd name="connsiteX119" fmla="*/ 341089 w 5734864"/>
              <a:gd name="connsiteY119" fmla="*/ 4704268 h 6858000"/>
              <a:gd name="connsiteX120" fmla="*/ 342177 w 5734864"/>
              <a:gd name="connsiteY120" fmla="*/ 4706060 h 6858000"/>
              <a:gd name="connsiteX121" fmla="*/ 347751 w 5734864"/>
              <a:gd name="connsiteY121" fmla="*/ 4716754 h 6858000"/>
              <a:gd name="connsiteX122" fmla="*/ 344125 w 5734864"/>
              <a:gd name="connsiteY122" fmla="*/ 4764669 h 6858000"/>
              <a:gd name="connsiteX123" fmla="*/ 340188 w 5734864"/>
              <a:gd name="connsiteY123" fmla="*/ 4779386 h 6858000"/>
              <a:gd name="connsiteX124" fmla="*/ 335146 w 5734864"/>
              <a:gd name="connsiteY124" fmla="*/ 4787491 h 6858000"/>
              <a:gd name="connsiteX125" fmla="*/ 319124 w 5734864"/>
              <a:gd name="connsiteY125" fmla="*/ 4843514 h 6858000"/>
              <a:gd name="connsiteX126" fmla="*/ 305956 w 5734864"/>
              <a:gd name="connsiteY126" fmla="*/ 4881505 h 6858000"/>
              <a:gd name="connsiteX127" fmla="*/ 301062 w 5734864"/>
              <a:gd name="connsiteY127" fmla="*/ 4889332 h 6858000"/>
              <a:gd name="connsiteX128" fmla="*/ 302141 w 5734864"/>
              <a:gd name="connsiteY128" fmla="*/ 4899400 h 6858000"/>
              <a:gd name="connsiteX129" fmla="*/ 304424 w 5734864"/>
              <a:gd name="connsiteY129" fmla="*/ 4902664 h 6858000"/>
              <a:gd name="connsiteX130" fmla="*/ 293123 w 5734864"/>
              <a:gd name="connsiteY130" fmla="*/ 4932769 h 6858000"/>
              <a:gd name="connsiteX131" fmla="*/ 292275 w 5734864"/>
              <a:gd name="connsiteY131" fmla="*/ 4936482 h 6858000"/>
              <a:gd name="connsiteX132" fmla="*/ 288304 w 5734864"/>
              <a:gd name="connsiteY132" fmla="*/ 4962325 h 6858000"/>
              <a:gd name="connsiteX133" fmla="*/ 287420 w 5734864"/>
              <a:gd name="connsiteY133" fmla="*/ 5042193 h 6858000"/>
              <a:gd name="connsiteX134" fmla="*/ 287020 w 5734864"/>
              <a:gd name="connsiteY134" fmla="*/ 5065655 h 6858000"/>
              <a:gd name="connsiteX135" fmla="*/ 288488 w 5734864"/>
              <a:gd name="connsiteY135" fmla="*/ 5082216 h 6858000"/>
              <a:gd name="connsiteX136" fmla="*/ 282763 w 5734864"/>
              <a:gd name="connsiteY136" fmla="*/ 5127114 h 6858000"/>
              <a:gd name="connsiteX137" fmla="*/ 269316 w 5734864"/>
              <a:gd name="connsiteY137" fmla="*/ 5202682 h 6858000"/>
              <a:gd name="connsiteX138" fmla="*/ 269174 w 5734864"/>
              <a:gd name="connsiteY138" fmla="*/ 5230835 h 6858000"/>
              <a:gd name="connsiteX139" fmla="*/ 272679 w 5734864"/>
              <a:gd name="connsiteY139" fmla="*/ 5232660 h 6858000"/>
              <a:gd name="connsiteX140" fmla="*/ 272160 w 5734864"/>
              <a:gd name="connsiteY140" fmla="*/ 5241150 h 6858000"/>
              <a:gd name="connsiteX141" fmla="*/ 272760 w 5734864"/>
              <a:gd name="connsiteY141" fmla="*/ 5243156 h 6858000"/>
              <a:gd name="connsiteX142" fmla="*/ 275462 w 5734864"/>
              <a:gd name="connsiteY142" fmla="*/ 5254919 h 6858000"/>
              <a:gd name="connsiteX143" fmla="*/ 262897 w 5734864"/>
              <a:gd name="connsiteY143" fmla="*/ 5286259 h 6858000"/>
              <a:gd name="connsiteX144" fmla="*/ 252761 w 5734864"/>
              <a:gd name="connsiteY144" fmla="*/ 5357801 h 6858000"/>
              <a:gd name="connsiteX145" fmla="*/ 242360 w 5734864"/>
              <a:gd name="connsiteY145" fmla="*/ 5460080 h 6858000"/>
              <a:gd name="connsiteX146" fmla="*/ 229880 w 5734864"/>
              <a:gd name="connsiteY146" fmla="*/ 5539714 h 6858000"/>
              <a:gd name="connsiteX147" fmla="*/ 204283 w 5734864"/>
              <a:gd name="connsiteY147" fmla="*/ 5639080 h 6858000"/>
              <a:gd name="connsiteX148" fmla="*/ 198948 w 5734864"/>
              <a:gd name="connsiteY148" fmla="*/ 5710958 h 6858000"/>
              <a:gd name="connsiteX149" fmla="*/ 192367 w 5734864"/>
              <a:gd name="connsiteY149" fmla="*/ 5719859 h 6858000"/>
              <a:gd name="connsiteX150" fmla="*/ 188035 w 5734864"/>
              <a:gd name="connsiteY150" fmla="*/ 5729935 h 6858000"/>
              <a:gd name="connsiteX151" fmla="*/ 188428 w 5734864"/>
              <a:gd name="connsiteY151" fmla="*/ 5731182 h 6858000"/>
              <a:gd name="connsiteX152" fmla="*/ 181635 w 5734864"/>
              <a:gd name="connsiteY152" fmla="*/ 5753538 h 6858000"/>
              <a:gd name="connsiteX153" fmla="*/ 169744 w 5734864"/>
              <a:gd name="connsiteY153" fmla="*/ 5796307 h 6858000"/>
              <a:gd name="connsiteX154" fmla="*/ 170351 w 5734864"/>
              <a:gd name="connsiteY154" fmla="*/ 5796644 h 6858000"/>
              <a:gd name="connsiteX155" fmla="*/ 171559 w 5734864"/>
              <a:gd name="connsiteY155" fmla="*/ 5803435 h 6858000"/>
              <a:gd name="connsiteX156" fmla="*/ 172284 w 5734864"/>
              <a:gd name="connsiteY156" fmla="*/ 5816391 h 6858000"/>
              <a:gd name="connsiteX157" fmla="*/ 182542 w 5734864"/>
              <a:gd name="connsiteY157" fmla="*/ 5846382 h 6858000"/>
              <a:gd name="connsiteX158" fmla="*/ 175877 w 5734864"/>
              <a:gd name="connsiteY158" fmla="*/ 5871336 h 6858000"/>
              <a:gd name="connsiteX159" fmla="*/ 174910 w 5734864"/>
              <a:gd name="connsiteY159" fmla="*/ 5876376 h 6858000"/>
              <a:gd name="connsiteX160" fmla="*/ 175047 w 5734864"/>
              <a:gd name="connsiteY160" fmla="*/ 5876483 h 6858000"/>
              <a:gd name="connsiteX161" fmla="*/ 174335 w 5734864"/>
              <a:gd name="connsiteY161" fmla="*/ 5881814 h 6858000"/>
              <a:gd name="connsiteX162" fmla="*/ 171273 w 5734864"/>
              <a:gd name="connsiteY162" fmla="*/ 5895339 h 6858000"/>
              <a:gd name="connsiteX163" fmla="*/ 171658 w 5734864"/>
              <a:gd name="connsiteY163" fmla="*/ 5898749 h 6858000"/>
              <a:gd name="connsiteX164" fmla="*/ 174658 w 5734864"/>
              <a:gd name="connsiteY164" fmla="*/ 5919558 h 6858000"/>
              <a:gd name="connsiteX165" fmla="*/ 169099 w 5734864"/>
              <a:gd name="connsiteY165" fmla="*/ 5984417 h 6858000"/>
              <a:gd name="connsiteX166" fmla="*/ 162007 w 5734864"/>
              <a:gd name="connsiteY166" fmla="*/ 6049043 h 6858000"/>
              <a:gd name="connsiteX167" fmla="*/ 156875 w 5734864"/>
              <a:gd name="connsiteY167" fmla="*/ 6114000 h 6858000"/>
              <a:gd name="connsiteX168" fmla="*/ 165441 w 5734864"/>
              <a:gd name="connsiteY168" fmla="*/ 6146938 h 6858000"/>
              <a:gd name="connsiteX169" fmla="*/ 165177 w 5734864"/>
              <a:gd name="connsiteY169" fmla="*/ 6150658 h 6858000"/>
              <a:gd name="connsiteX170" fmla="*/ 161772 w 5734864"/>
              <a:gd name="connsiteY170" fmla="*/ 6160011 h 6858000"/>
              <a:gd name="connsiteX171" fmla="*/ 160051 w 5734864"/>
              <a:gd name="connsiteY171" fmla="*/ 6163393 h 6858000"/>
              <a:gd name="connsiteX172" fmla="*/ 158473 w 5734864"/>
              <a:gd name="connsiteY172" fmla="*/ 6168628 h 6858000"/>
              <a:gd name="connsiteX173" fmla="*/ 158573 w 5734864"/>
              <a:gd name="connsiteY173" fmla="*/ 6168799 h 6858000"/>
              <a:gd name="connsiteX174" fmla="*/ 146463 w 5734864"/>
              <a:gd name="connsiteY174" fmla="*/ 6196671 h 6858000"/>
              <a:gd name="connsiteX175" fmla="*/ 150209 w 5734864"/>
              <a:gd name="connsiteY175" fmla="*/ 6232365 h 6858000"/>
              <a:gd name="connsiteX176" fmla="*/ 148544 w 5734864"/>
              <a:gd name="connsiteY176" fmla="*/ 6246162 h 6858000"/>
              <a:gd name="connsiteX177" fmla="*/ 148403 w 5734864"/>
              <a:gd name="connsiteY177" fmla="*/ 6253754 h 6858000"/>
              <a:gd name="connsiteX178" fmla="*/ 138880 w 5734864"/>
              <a:gd name="connsiteY178" fmla="*/ 6276449 h 6858000"/>
              <a:gd name="connsiteX179" fmla="*/ 138683 w 5734864"/>
              <a:gd name="connsiteY179" fmla="*/ 6279721 h 6858000"/>
              <a:gd name="connsiteX180" fmla="*/ 130721 w 5734864"/>
              <a:gd name="connsiteY180" fmla="*/ 6293675 h 6858000"/>
              <a:gd name="connsiteX181" fmla="*/ 120717 w 5734864"/>
              <a:gd name="connsiteY181" fmla="*/ 6313967 h 6858000"/>
              <a:gd name="connsiteX182" fmla="*/ 120841 w 5734864"/>
              <a:gd name="connsiteY182" fmla="*/ 6315437 h 6858000"/>
              <a:gd name="connsiteX183" fmla="*/ 115208 w 5734864"/>
              <a:gd name="connsiteY183" fmla="*/ 6324024 h 6858000"/>
              <a:gd name="connsiteX184" fmla="*/ 101217 w 5734864"/>
              <a:gd name="connsiteY184" fmla="*/ 6365923 h 6858000"/>
              <a:gd name="connsiteX185" fmla="*/ 74946 w 5734864"/>
              <a:gd name="connsiteY185" fmla="*/ 6556817 h 6858000"/>
              <a:gd name="connsiteX186" fmla="*/ 16001 w 5734864"/>
              <a:gd name="connsiteY186" fmla="*/ 6808678 h 6858000"/>
              <a:gd name="connsiteX187" fmla="*/ 0 w 5734864"/>
              <a:gd name="connsiteY187" fmla="*/ 6858000 h 6858000"/>
              <a:gd name="connsiteX188" fmla="*/ 5734864 w 5734864"/>
              <a:gd name="connsiteY188" fmla="*/ 685800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4660 w 5734864"/>
              <a:gd name="connsiteY33" fmla="*/ 1982709 h 6858000"/>
              <a:gd name="connsiteX34" fmla="*/ 710759 w 5734864"/>
              <a:gd name="connsiteY34" fmla="*/ 2013010 h 6858000"/>
              <a:gd name="connsiteX35" fmla="*/ 697927 w 5734864"/>
              <a:gd name="connsiteY35" fmla="*/ 2069833 h 6858000"/>
              <a:gd name="connsiteX36" fmla="*/ 693594 w 5734864"/>
              <a:gd name="connsiteY36" fmla="*/ 2103731 h 6858000"/>
              <a:gd name="connsiteX37" fmla="*/ 691109 w 5734864"/>
              <a:gd name="connsiteY37" fmla="*/ 2124027 h 6858000"/>
              <a:gd name="connsiteX38" fmla="*/ 676593 w 5734864"/>
              <a:gd name="connsiteY38" fmla="*/ 2176182 h 6858000"/>
              <a:gd name="connsiteX39" fmla="*/ 633227 w 5734864"/>
              <a:gd name="connsiteY39" fmla="*/ 2258036 h 6858000"/>
              <a:gd name="connsiteX40" fmla="*/ 625564 w 5734864"/>
              <a:gd name="connsiteY40" fmla="*/ 2284567 h 6858000"/>
              <a:gd name="connsiteX41" fmla="*/ 627074 w 5734864"/>
              <a:gd name="connsiteY41" fmla="*/ 2289605 h 6858000"/>
              <a:gd name="connsiteX42" fmla="*/ 614574 w 5734864"/>
              <a:gd name="connsiteY42" fmla="*/ 2308717 h 6858000"/>
              <a:gd name="connsiteX43" fmla="*/ 606890 w 5734864"/>
              <a:gd name="connsiteY43" fmla="*/ 2320662 h 6858000"/>
              <a:gd name="connsiteX44" fmla="*/ 605558 w 5734864"/>
              <a:gd name="connsiteY44" fmla="*/ 2327897 h 6858000"/>
              <a:gd name="connsiteX45" fmla="*/ 602202 w 5734864"/>
              <a:gd name="connsiteY45" fmla="*/ 2357749 h 6858000"/>
              <a:gd name="connsiteX46" fmla="*/ 600213 w 5734864"/>
              <a:gd name="connsiteY46" fmla="*/ 2364905 h 6858000"/>
              <a:gd name="connsiteX47" fmla="*/ 597160 w 5734864"/>
              <a:gd name="connsiteY47" fmla="*/ 2388351 h 6858000"/>
              <a:gd name="connsiteX48" fmla="*/ 597982 w 5734864"/>
              <a:gd name="connsiteY48" fmla="*/ 2402296 h 6858000"/>
              <a:gd name="connsiteX49" fmla="*/ 593150 w 5734864"/>
              <a:gd name="connsiteY49" fmla="*/ 2420015 h 6858000"/>
              <a:gd name="connsiteX50" fmla="*/ 592833 w 5734864"/>
              <a:gd name="connsiteY50" fmla="*/ 2422749 h 6858000"/>
              <a:gd name="connsiteX51" fmla="*/ 594479 w 5734864"/>
              <a:gd name="connsiteY51" fmla="*/ 2426002 h 6858000"/>
              <a:gd name="connsiteX52" fmla="*/ 591963 w 5734864"/>
              <a:gd name="connsiteY52" fmla="*/ 2431950 h 6858000"/>
              <a:gd name="connsiteX53" fmla="*/ 591544 w 5734864"/>
              <a:gd name="connsiteY53" fmla="*/ 2433897 h 6858000"/>
              <a:gd name="connsiteX54" fmla="*/ 589519 w 5734864"/>
              <a:gd name="connsiteY54" fmla="*/ 2451398 h 6858000"/>
              <a:gd name="connsiteX55" fmla="*/ 590037 w 5734864"/>
              <a:gd name="connsiteY55" fmla="*/ 2455536 h 6858000"/>
              <a:gd name="connsiteX56" fmla="*/ 588179 w 5734864"/>
              <a:gd name="connsiteY56" fmla="*/ 2462981 h 6858000"/>
              <a:gd name="connsiteX57" fmla="*/ 583434 w 5734864"/>
              <a:gd name="connsiteY57" fmla="*/ 2503991 h 6858000"/>
              <a:gd name="connsiteX58" fmla="*/ 567942 w 5734864"/>
              <a:gd name="connsiteY58" fmla="*/ 2652936 h 6858000"/>
              <a:gd name="connsiteX59" fmla="*/ 573869 w 5734864"/>
              <a:gd name="connsiteY59" fmla="*/ 2670188 h 6858000"/>
              <a:gd name="connsiteX60" fmla="*/ 575243 w 5734864"/>
              <a:gd name="connsiteY60" fmla="*/ 2688114 h 6858000"/>
              <a:gd name="connsiteX61" fmla="*/ 573824 w 5734864"/>
              <a:gd name="connsiteY61" fmla="*/ 2689856 h 6858000"/>
              <a:gd name="connsiteX62" fmla="*/ 570699 w 5734864"/>
              <a:gd name="connsiteY62" fmla="*/ 2709353 h 6858000"/>
              <a:gd name="connsiteX63" fmla="*/ 573192 w 5734864"/>
              <a:gd name="connsiteY63" fmla="*/ 2714527 h 6858000"/>
              <a:gd name="connsiteX64" fmla="*/ 572044 w 5734864"/>
              <a:gd name="connsiteY64" fmla="*/ 2728187 h 6858000"/>
              <a:gd name="connsiteX65" fmla="*/ 572465 w 5734864"/>
              <a:gd name="connsiteY65" fmla="*/ 2755863 h 6858000"/>
              <a:gd name="connsiteX66" fmla="*/ 570028 w 5734864"/>
              <a:gd name="connsiteY66" fmla="*/ 2760324 h 6858000"/>
              <a:gd name="connsiteX67" fmla="*/ 566748 w 5734864"/>
              <a:gd name="connsiteY67" fmla="*/ 2800948 h 6858000"/>
              <a:gd name="connsiteX68" fmla="*/ 565509 w 5734864"/>
              <a:gd name="connsiteY68" fmla="*/ 2801167 h 6858000"/>
              <a:gd name="connsiteX69" fmla="*/ 559367 w 5734864"/>
              <a:gd name="connsiteY69" fmla="*/ 2811129 h 6858000"/>
              <a:gd name="connsiteX70" fmla="*/ 550354 w 5734864"/>
              <a:gd name="connsiteY70" fmla="*/ 2830949 h 6858000"/>
              <a:gd name="connsiteX71" fmla="*/ 514795 w 5734864"/>
              <a:gd name="connsiteY71" fmla="*/ 2872433 h 6858000"/>
              <a:gd name="connsiteX72" fmla="*/ 509875 w 5734864"/>
              <a:gd name="connsiteY72" fmla="*/ 2923099 h 6858000"/>
              <a:gd name="connsiteX73" fmla="*/ 509577 w 5734864"/>
              <a:gd name="connsiteY73" fmla="*/ 2923197 h 6858000"/>
              <a:gd name="connsiteX74" fmla="*/ 507597 w 5734864"/>
              <a:gd name="connsiteY74" fmla="*/ 2931868 h 6858000"/>
              <a:gd name="connsiteX75" fmla="*/ 507379 w 5734864"/>
              <a:gd name="connsiteY75" fmla="*/ 2938322 h 6858000"/>
              <a:gd name="connsiteX76" fmla="*/ 504725 w 5734864"/>
              <a:gd name="connsiteY76" fmla="*/ 2954519 h 6858000"/>
              <a:gd name="connsiteX77" fmla="*/ 502018 w 5734864"/>
              <a:gd name="connsiteY77" fmla="*/ 2959643 h 6858000"/>
              <a:gd name="connsiteX78" fmla="*/ 498360 w 5734864"/>
              <a:gd name="connsiteY78" fmla="*/ 2961019 h 6858000"/>
              <a:gd name="connsiteX79" fmla="*/ 498483 w 5734864"/>
              <a:gd name="connsiteY79" fmla="*/ 2962590 h 6858000"/>
              <a:gd name="connsiteX80" fmla="*/ 484403 w 5734864"/>
              <a:gd name="connsiteY80" fmla="*/ 2990538 h 6858000"/>
              <a:gd name="connsiteX81" fmla="*/ 463075 w 5734864"/>
              <a:gd name="connsiteY81" fmla="*/ 3055956 h 6858000"/>
              <a:gd name="connsiteX82" fmla="*/ 455013 w 5734864"/>
              <a:gd name="connsiteY82" fmla="*/ 3094482 h 6858000"/>
              <a:gd name="connsiteX83" fmla="*/ 428391 w 5734864"/>
              <a:gd name="connsiteY83" fmla="*/ 3198850 h 6858000"/>
              <a:gd name="connsiteX84" fmla="*/ 401440 w 5734864"/>
              <a:gd name="connsiteY84" fmla="*/ 3307560 h 6858000"/>
              <a:gd name="connsiteX85" fmla="*/ 386076 w 5734864"/>
              <a:gd name="connsiteY85" fmla="*/ 3373943 h 6858000"/>
              <a:gd name="connsiteX86" fmla="*/ 374726 w 5734864"/>
              <a:gd name="connsiteY86" fmla="*/ 3381364 h 6858000"/>
              <a:gd name="connsiteX87" fmla="*/ 369145 w 5734864"/>
              <a:gd name="connsiteY87" fmla="*/ 3383729 h 6858000"/>
              <a:gd name="connsiteX88" fmla="*/ 364294 w 5734864"/>
              <a:gd name="connsiteY88" fmla="*/ 3414159 h 6858000"/>
              <a:gd name="connsiteX89" fmla="*/ 366450 w 5734864"/>
              <a:gd name="connsiteY89" fmla="*/ 3436925 h 6858000"/>
              <a:gd name="connsiteX90" fmla="*/ 351743 w 5734864"/>
              <a:gd name="connsiteY90" fmla="*/ 3521619 h 6858000"/>
              <a:gd name="connsiteX91" fmla="*/ 345784 w 5734864"/>
              <a:gd name="connsiteY91" fmla="*/ 3603757 h 6858000"/>
              <a:gd name="connsiteX92" fmla="*/ 344198 w 5734864"/>
              <a:gd name="connsiteY92" fmla="*/ 3652424 h 6858000"/>
              <a:gd name="connsiteX93" fmla="*/ 352450 w 5734864"/>
              <a:gd name="connsiteY93" fmla="*/ 3665222 h 6858000"/>
              <a:gd name="connsiteX94" fmla="*/ 342621 w 5734864"/>
              <a:gd name="connsiteY94" fmla="*/ 3700804 h 6858000"/>
              <a:gd name="connsiteX95" fmla="*/ 341514 w 5734864"/>
              <a:gd name="connsiteY95" fmla="*/ 3734774 h 6858000"/>
              <a:gd name="connsiteX96" fmla="*/ 340607 w 5734864"/>
              <a:gd name="connsiteY96" fmla="*/ 3785153 h 6858000"/>
              <a:gd name="connsiteX97" fmla="*/ 340707 w 5734864"/>
              <a:gd name="connsiteY97" fmla="*/ 3788177 h 6858000"/>
              <a:gd name="connsiteX98" fmla="*/ 340361 w 5734864"/>
              <a:gd name="connsiteY98" fmla="*/ 3798803 h 6858000"/>
              <a:gd name="connsiteX99" fmla="*/ 339642 w 5734864"/>
              <a:gd name="connsiteY99" fmla="*/ 3838750 h 6858000"/>
              <a:gd name="connsiteX100" fmla="*/ 360295 w 5734864"/>
              <a:gd name="connsiteY100" fmla="*/ 4015196 h 6858000"/>
              <a:gd name="connsiteX101" fmla="*/ 339043 w 5734864"/>
              <a:gd name="connsiteY101" fmla="*/ 4052778 h 6858000"/>
              <a:gd name="connsiteX102" fmla="*/ 339343 w 5734864"/>
              <a:gd name="connsiteY102" fmla="*/ 4096257 h 6858000"/>
              <a:gd name="connsiteX103" fmla="*/ 340786 w 5734864"/>
              <a:gd name="connsiteY103" fmla="*/ 4321136 h 6858000"/>
              <a:gd name="connsiteX104" fmla="*/ 343158 w 5734864"/>
              <a:gd name="connsiteY104" fmla="*/ 4429174 h 6858000"/>
              <a:gd name="connsiteX105" fmla="*/ 334599 w 5734864"/>
              <a:gd name="connsiteY105" fmla="*/ 4449938 h 6858000"/>
              <a:gd name="connsiteX106" fmla="*/ 332890 w 5734864"/>
              <a:gd name="connsiteY106" fmla="*/ 4453515 h 6858000"/>
              <a:gd name="connsiteX107" fmla="*/ 331105 w 5734864"/>
              <a:gd name="connsiteY107" fmla="*/ 4467941 h 6858000"/>
              <a:gd name="connsiteX108" fmla="*/ 324289 w 5734864"/>
              <a:gd name="connsiteY108" fmla="*/ 4471861 h 6858000"/>
              <a:gd name="connsiteX109" fmla="*/ 317079 w 5734864"/>
              <a:gd name="connsiteY109" fmla="*/ 4493468 h 6858000"/>
              <a:gd name="connsiteX110" fmla="*/ 315557 w 5734864"/>
              <a:gd name="connsiteY110" fmla="*/ 4520067 h 6858000"/>
              <a:gd name="connsiteX111" fmla="*/ 315240 w 5734864"/>
              <a:gd name="connsiteY111" fmla="*/ 4536872 h 6858000"/>
              <a:gd name="connsiteX112" fmla="*/ 316200 w 5734864"/>
              <a:gd name="connsiteY112" fmla="*/ 4538297 h 6858000"/>
              <a:gd name="connsiteX113" fmla="*/ 317507 w 5734864"/>
              <a:gd name="connsiteY113" fmla="*/ 4547582 h 6858000"/>
              <a:gd name="connsiteX114" fmla="*/ 323078 w 5734864"/>
              <a:gd name="connsiteY114" fmla="*/ 4592102 h 6858000"/>
              <a:gd name="connsiteX115" fmla="*/ 328722 w 5734864"/>
              <a:gd name="connsiteY115" fmla="*/ 4667914 h 6858000"/>
              <a:gd name="connsiteX116" fmla="*/ 335597 w 5734864"/>
              <a:gd name="connsiteY116" fmla="*/ 4695035 h 6858000"/>
              <a:gd name="connsiteX117" fmla="*/ 339485 w 5734864"/>
              <a:gd name="connsiteY117" fmla="*/ 4695979 h 6858000"/>
              <a:gd name="connsiteX118" fmla="*/ 341089 w 5734864"/>
              <a:gd name="connsiteY118" fmla="*/ 4704268 h 6858000"/>
              <a:gd name="connsiteX119" fmla="*/ 342177 w 5734864"/>
              <a:gd name="connsiteY119" fmla="*/ 4706060 h 6858000"/>
              <a:gd name="connsiteX120" fmla="*/ 347751 w 5734864"/>
              <a:gd name="connsiteY120" fmla="*/ 4716754 h 6858000"/>
              <a:gd name="connsiteX121" fmla="*/ 344125 w 5734864"/>
              <a:gd name="connsiteY121" fmla="*/ 4764669 h 6858000"/>
              <a:gd name="connsiteX122" fmla="*/ 340188 w 5734864"/>
              <a:gd name="connsiteY122" fmla="*/ 4779386 h 6858000"/>
              <a:gd name="connsiteX123" fmla="*/ 335146 w 5734864"/>
              <a:gd name="connsiteY123" fmla="*/ 4787491 h 6858000"/>
              <a:gd name="connsiteX124" fmla="*/ 319124 w 5734864"/>
              <a:gd name="connsiteY124" fmla="*/ 4843514 h 6858000"/>
              <a:gd name="connsiteX125" fmla="*/ 305956 w 5734864"/>
              <a:gd name="connsiteY125" fmla="*/ 4881505 h 6858000"/>
              <a:gd name="connsiteX126" fmla="*/ 301062 w 5734864"/>
              <a:gd name="connsiteY126" fmla="*/ 4889332 h 6858000"/>
              <a:gd name="connsiteX127" fmla="*/ 302141 w 5734864"/>
              <a:gd name="connsiteY127" fmla="*/ 4899400 h 6858000"/>
              <a:gd name="connsiteX128" fmla="*/ 304424 w 5734864"/>
              <a:gd name="connsiteY128" fmla="*/ 4902664 h 6858000"/>
              <a:gd name="connsiteX129" fmla="*/ 293123 w 5734864"/>
              <a:gd name="connsiteY129" fmla="*/ 4932769 h 6858000"/>
              <a:gd name="connsiteX130" fmla="*/ 292275 w 5734864"/>
              <a:gd name="connsiteY130" fmla="*/ 4936482 h 6858000"/>
              <a:gd name="connsiteX131" fmla="*/ 288304 w 5734864"/>
              <a:gd name="connsiteY131" fmla="*/ 4962325 h 6858000"/>
              <a:gd name="connsiteX132" fmla="*/ 287420 w 5734864"/>
              <a:gd name="connsiteY132" fmla="*/ 5042193 h 6858000"/>
              <a:gd name="connsiteX133" fmla="*/ 287020 w 5734864"/>
              <a:gd name="connsiteY133" fmla="*/ 5065655 h 6858000"/>
              <a:gd name="connsiteX134" fmla="*/ 288488 w 5734864"/>
              <a:gd name="connsiteY134" fmla="*/ 5082216 h 6858000"/>
              <a:gd name="connsiteX135" fmla="*/ 282763 w 5734864"/>
              <a:gd name="connsiteY135" fmla="*/ 5127114 h 6858000"/>
              <a:gd name="connsiteX136" fmla="*/ 269316 w 5734864"/>
              <a:gd name="connsiteY136" fmla="*/ 5202682 h 6858000"/>
              <a:gd name="connsiteX137" fmla="*/ 269174 w 5734864"/>
              <a:gd name="connsiteY137" fmla="*/ 5230835 h 6858000"/>
              <a:gd name="connsiteX138" fmla="*/ 272679 w 5734864"/>
              <a:gd name="connsiteY138" fmla="*/ 5232660 h 6858000"/>
              <a:gd name="connsiteX139" fmla="*/ 272160 w 5734864"/>
              <a:gd name="connsiteY139" fmla="*/ 5241150 h 6858000"/>
              <a:gd name="connsiteX140" fmla="*/ 272760 w 5734864"/>
              <a:gd name="connsiteY140" fmla="*/ 5243156 h 6858000"/>
              <a:gd name="connsiteX141" fmla="*/ 275462 w 5734864"/>
              <a:gd name="connsiteY141" fmla="*/ 5254919 h 6858000"/>
              <a:gd name="connsiteX142" fmla="*/ 262897 w 5734864"/>
              <a:gd name="connsiteY142" fmla="*/ 5286259 h 6858000"/>
              <a:gd name="connsiteX143" fmla="*/ 252761 w 5734864"/>
              <a:gd name="connsiteY143" fmla="*/ 5357801 h 6858000"/>
              <a:gd name="connsiteX144" fmla="*/ 242360 w 5734864"/>
              <a:gd name="connsiteY144" fmla="*/ 5460080 h 6858000"/>
              <a:gd name="connsiteX145" fmla="*/ 229880 w 5734864"/>
              <a:gd name="connsiteY145" fmla="*/ 5539714 h 6858000"/>
              <a:gd name="connsiteX146" fmla="*/ 204283 w 5734864"/>
              <a:gd name="connsiteY146" fmla="*/ 5639080 h 6858000"/>
              <a:gd name="connsiteX147" fmla="*/ 198948 w 5734864"/>
              <a:gd name="connsiteY147" fmla="*/ 5710958 h 6858000"/>
              <a:gd name="connsiteX148" fmla="*/ 192367 w 5734864"/>
              <a:gd name="connsiteY148" fmla="*/ 5719859 h 6858000"/>
              <a:gd name="connsiteX149" fmla="*/ 188035 w 5734864"/>
              <a:gd name="connsiteY149" fmla="*/ 5729935 h 6858000"/>
              <a:gd name="connsiteX150" fmla="*/ 188428 w 5734864"/>
              <a:gd name="connsiteY150" fmla="*/ 5731182 h 6858000"/>
              <a:gd name="connsiteX151" fmla="*/ 181635 w 5734864"/>
              <a:gd name="connsiteY151" fmla="*/ 5753538 h 6858000"/>
              <a:gd name="connsiteX152" fmla="*/ 169744 w 5734864"/>
              <a:gd name="connsiteY152" fmla="*/ 5796307 h 6858000"/>
              <a:gd name="connsiteX153" fmla="*/ 170351 w 5734864"/>
              <a:gd name="connsiteY153" fmla="*/ 5796644 h 6858000"/>
              <a:gd name="connsiteX154" fmla="*/ 171559 w 5734864"/>
              <a:gd name="connsiteY154" fmla="*/ 5803435 h 6858000"/>
              <a:gd name="connsiteX155" fmla="*/ 172284 w 5734864"/>
              <a:gd name="connsiteY155" fmla="*/ 5816391 h 6858000"/>
              <a:gd name="connsiteX156" fmla="*/ 182542 w 5734864"/>
              <a:gd name="connsiteY156" fmla="*/ 5846382 h 6858000"/>
              <a:gd name="connsiteX157" fmla="*/ 175877 w 5734864"/>
              <a:gd name="connsiteY157" fmla="*/ 5871336 h 6858000"/>
              <a:gd name="connsiteX158" fmla="*/ 174910 w 5734864"/>
              <a:gd name="connsiteY158" fmla="*/ 5876376 h 6858000"/>
              <a:gd name="connsiteX159" fmla="*/ 175047 w 5734864"/>
              <a:gd name="connsiteY159" fmla="*/ 5876483 h 6858000"/>
              <a:gd name="connsiteX160" fmla="*/ 174335 w 5734864"/>
              <a:gd name="connsiteY160" fmla="*/ 5881814 h 6858000"/>
              <a:gd name="connsiteX161" fmla="*/ 171273 w 5734864"/>
              <a:gd name="connsiteY161" fmla="*/ 5895339 h 6858000"/>
              <a:gd name="connsiteX162" fmla="*/ 171658 w 5734864"/>
              <a:gd name="connsiteY162" fmla="*/ 5898749 h 6858000"/>
              <a:gd name="connsiteX163" fmla="*/ 174658 w 5734864"/>
              <a:gd name="connsiteY163" fmla="*/ 5919558 h 6858000"/>
              <a:gd name="connsiteX164" fmla="*/ 169099 w 5734864"/>
              <a:gd name="connsiteY164" fmla="*/ 5984417 h 6858000"/>
              <a:gd name="connsiteX165" fmla="*/ 162007 w 5734864"/>
              <a:gd name="connsiteY165" fmla="*/ 6049043 h 6858000"/>
              <a:gd name="connsiteX166" fmla="*/ 156875 w 5734864"/>
              <a:gd name="connsiteY166" fmla="*/ 6114000 h 6858000"/>
              <a:gd name="connsiteX167" fmla="*/ 165441 w 5734864"/>
              <a:gd name="connsiteY167" fmla="*/ 6146938 h 6858000"/>
              <a:gd name="connsiteX168" fmla="*/ 165177 w 5734864"/>
              <a:gd name="connsiteY168" fmla="*/ 6150658 h 6858000"/>
              <a:gd name="connsiteX169" fmla="*/ 161772 w 5734864"/>
              <a:gd name="connsiteY169" fmla="*/ 6160011 h 6858000"/>
              <a:gd name="connsiteX170" fmla="*/ 160051 w 5734864"/>
              <a:gd name="connsiteY170" fmla="*/ 6163393 h 6858000"/>
              <a:gd name="connsiteX171" fmla="*/ 158473 w 5734864"/>
              <a:gd name="connsiteY171" fmla="*/ 6168628 h 6858000"/>
              <a:gd name="connsiteX172" fmla="*/ 158573 w 5734864"/>
              <a:gd name="connsiteY172" fmla="*/ 6168799 h 6858000"/>
              <a:gd name="connsiteX173" fmla="*/ 146463 w 5734864"/>
              <a:gd name="connsiteY173" fmla="*/ 6196671 h 6858000"/>
              <a:gd name="connsiteX174" fmla="*/ 150209 w 5734864"/>
              <a:gd name="connsiteY174" fmla="*/ 6232365 h 6858000"/>
              <a:gd name="connsiteX175" fmla="*/ 148544 w 5734864"/>
              <a:gd name="connsiteY175" fmla="*/ 6246162 h 6858000"/>
              <a:gd name="connsiteX176" fmla="*/ 148403 w 5734864"/>
              <a:gd name="connsiteY176" fmla="*/ 6253754 h 6858000"/>
              <a:gd name="connsiteX177" fmla="*/ 138880 w 5734864"/>
              <a:gd name="connsiteY177" fmla="*/ 6276449 h 6858000"/>
              <a:gd name="connsiteX178" fmla="*/ 138683 w 5734864"/>
              <a:gd name="connsiteY178" fmla="*/ 6279721 h 6858000"/>
              <a:gd name="connsiteX179" fmla="*/ 130721 w 5734864"/>
              <a:gd name="connsiteY179" fmla="*/ 6293675 h 6858000"/>
              <a:gd name="connsiteX180" fmla="*/ 120717 w 5734864"/>
              <a:gd name="connsiteY180" fmla="*/ 6313967 h 6858000"/>
              <a:gd name="connsiteX181" fmla="*/ 120841 w 5734864"/>
              <a:gd name="connsiteY181" fmla="*/ 6315437 h 6858000"/>
              <a:gd name="connsiteX182" fmla="*/ 115208 w 5734864"/>
              <a:gd name="connsiteY182" fmla="*/ 6324024 h 6858000"/>
              <a:gd name="connsiteX183" fmla="*/ 101217 w 5734864"/>
              <a:gd name="connsiteY183" fmla="*/ 6365923 h 6858000"/>
              <a:gd name="connsiteX184" fmla="*/ 74946 w 5734864"/>
              <a:gd name="connsiteY184" fmla="*/ 6556817 h 6858000"/>
              <a:gd name="connsiteX185" fmla="*/ 16001 w 5734864"/>
              <a:gd name="connsiteY185" fmla="*/ 6808678 h 6858000"/>
              <a:gd name="connsiteX186" fmla="*/ 0 w 5734864"/>
              <a:gd name="connsiteY186" fmla="*/ 6858000 h 6858000"/>
              <a:gd name="connsiteX187" fmla="*/ 5734864 w 5734864"/>
              <a:gd name="connsiteY187" fmla="*/ 6858000 h 6858000"/>
              <a:gd name="connsiteX188" fmla="*/ 5734864 w 5734864"/>
              <a:gd name="connsiteY188" fmla="*/ 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7865 w 5734864"/>
              <a:gd name="connsiteY13" fmla="*/ 1070795 h 6858000"/>
              <a:gd name="connsiteX14" fmla="*/ 862786 w 5734864"/>
              <a:gd name="connsiteY14" fmla="*/ 1238994 h 6858000"/>
              <a:gd name="connsiteX15" fmla="*/ 859345 w 5734864"/>
              <a:gd name="connsiteY15" fmla="*/ 1380427 h 6858000"/>
              <a:gd name="connsiteX16" fmla="*/ 855172 w 5734864"/>
              <a:gd name="connsiteY16" fmla="*/ 1435262 h 6858000"/>
              <a:gd name="connsiteX17" fmla="*/ 860494 w 5734864"/>
              <a:gd name="connsiteY17" fmla="*/ 1453861 h 6858000"/>
              <a:gd name="connsiteX18" fmla="*/ 853731 w 5734864"/>
              <a:gd name="connsiteY18" fmla="*/ 1467047 h 6858000"/>
              <a:gd name="connsiteX19" fmla="*/ 845847 w 5734864"/>
              <a:gd name="connsiteY19" fmla="*/ 1502307 h 6858000"/>
              <a:gd name="connsiteX20" fmla="*/ 817613 w 5734864"/>
              <a:gd name="connsiteY20" fmla="*/ 1565166 h 6858000"/>
              <a:gd name="connsiteX21" fmla="*/ 804223 w 5734864"/>
              <a:gd name="connsiteY21" fmla="*/ 1601941 h 6858000"/>
              <a:gd name="connsiteX22" fmla="*/ 791773 w 5734864"/>
              <a:gd name="connsiteY22" fmla="*/ 1627005 h 6858000"/>
              <a:gd name="connsiteX23" fmla="*/ 774645 w 5734864"/>
              <a:gd name="connsiteY23" fmla="*/ 1699922 h 6858000"/>
              <a:gd name="connsiteX24" fmla="*/ 752343 w 5734864"/>
              <a:gd name="connsiteY24" fmla="*/ 1824604 h 6858000"/>
              <a:gd name="connsiteX25" fmla="*/ 746254 w 5734864"/>
              <a:gd name="connsiteY25" fmla="*/ 1850222 h 6858000"/>
              <a:gd name="connsiteX26" fmla="*/ 728600 w 5734864"/>
              <a:gd name="connsiteY26" fmla="*/ 1869603 h 6858000"/>
              <a:gd name="connsiteX27" fmla="*/ 724396 w 5734864"/>
              <a:gd name="connsiteY27" fmla="*/ 1883104 h 6858000"/>
              <a:gd name="connsiteX28" fmla="*/ 722165 w 5734864"/>
              <a:gd name="connsiteY28" fmla="*/ 1885924 h 6858000"/>
              <a:gd name="connsiteX29" fmla="*/ 721338 w 5734864"/>
              <a:gd name="connsiteY29" fmla="*/ 1887123 h 6858000"/>
              <a:gd name="connsiteX30" fmla="*/ 714840 w 5734864"/>
              <a:gd name="connsiteY30" fmla="*/ 1902274 h 6858000"/>
              <a:gd name="connsiteX31" fmla="*/ 722847 w 5734864"/>
              <a:gd name="connsiteY31" fmla="*/ 1929891 h 6858000"/>
              <a:gd name="connsiteX32" fmla="*/ 714660 w 5734864"/>
              <a:gd name="connsiteY32" fmla="*/ 1982709 h 6858000"/>
              <a:gd name="connsiteX33" fmla="*/ 710759 w 5734864"/>
              <a:gd name="connsiteY33" fmla="*/ 2013010 h 6858000"/>
              <a:gd name="connsiteX34" fmla="*/ 697927 w 5734864"/>
              <a:gd name="connsiteY34" fmla="*/ 2069833 h 6858000"/>
              <a:gd name="connsiteX35" fmla="*/ 693594 w 5734864"/>
              <a:gd name="connsiteY35" fmla="*/ 2103731 h 6858000"/>
              <a:gd name="connsiteX36" fmla="*/ 691109 w 5734864"/>
              <a:gd name="connsiteY36" fmla="*/ 2124027 h 6858000"/>
              <a:gd name="connsiteX37" fmla="*/ 676593 w 5734864"/>
              <a:gd name="connsiteY37" fmla="*/ 2176182 h 6858000"/>
              <a:gd name="connsiteX38" fmla="*/ 633227 w 5734864"/>
              <a:gd name="connsiteY38" fmla="*/ 2258036 h 6858000"/>
              <a:gd name="connsiteX39" fmla="*/ 625564 w 5734864"/>
              <a:gd name="connsiteY39" fmla="*/ 2284567 h 6858000"/>
              <a:gd name="connsiteX40" fmla="*/ 627074 w 5734864"/>
              <a:gd name="connsiteY40" fmla="*/ 2289605 h 6858000"/>
              <a:gd name="connsiteX41" fmla="*/ 614574 w 5734864"/>
              <a:gd name="connsiteY41" fmla="*/ 2308717 h 6858000"/>
              <a:gd name="connsiteX42" fmla="*/ 606890 w 5734864"/>
              <a:gd name="connsiteY42" fmla="*/ 2320662 h 6858000"/>
              <a:gd name="connsiteX43" fmla="*/ 605558 w 5734864"/>
              <a:gd name="connsiteY43" fmla="*/ 2327897 h 6858000"/>
              <a:gd name="connsiteX44" fmla="*/ 602202 w 5734864"/>
              <a:gd name="connsiteY44" fmla="*/ 2357749 h 6858000"/>
              <a:gd name="connsiteX45" fmla="*/ 600213 w 5734864"/>
              <a:gd name="connsiteY45" fmla="*/ 2364905 h 6858000"/>
              <a:gd name="connsiteX46" fmla="*/ 597160 w 5734864"/>
              <a:gd name="connsiteY46" fmla="*/ 2388351 h 6858000"/>
              <a:gd name="connsiteX47" fmla="*/ 597982 w 5734864"/>
              <a:gd name="connsiteY47" fmla="*/ 2402296 h 6858000"/>
              <a:gd name="connsiteX48" fmla="*/ 593150 w 5734864"/>
              <a:gd name="connsiteY48" fmla="*/ 2420015 h 6858000"/>
              <a:gd name="connsiteX49" fmla="*/ 592833 w 5734864"/>
              <a:gd name="connsiteY49" fmla="*/ 2422749 h 6858000"/>
              <a:gd name="connsiteX50" fmla="*/ 594479 w 5734864"/>
              <a:gd name="connsiteY50" fmla="*/ 2426002 h 6858000"/>
              <a:gd name="connsiteX51" fmla="*/ 591963 w 5734864"/>
              <a:gd name="connsiteY51" fmla="*/ 2431950 h 6858000"/>
              <a:gd name="connsiteX52" fmla="*/ 591544 w 5734864"/>
              <a:gd name="connsiteY52" fmla="*/ 2433897 h 6858000"/>
              <a:gd name="connsiteX53" fmla="*/ 589519 w 5734864"/>
              <a:gd name="connsiteY53" fmla="*/ 2451398 h 6858000"/>
              <a:gd name="connsiteX54" fmla="*/ 590037 w 5734864"/>
              <a:gd name="connsiteY54" fmla="*/ 2455536 h 6858000"/>
              <a:gd name="connsiteX55" fmla="*/ 588179 w 5734864"/>
              <a:gd name="connsiteY55" fmla="*/ 2462981 h 6858000"/>
              <a:gd name="connsiteX56" fmla="*/ 583434 w 5734864"/>
              <a:gd name="connsiteY56" fmla="*/ 2503991 h 6858000"/>
              <a:gd name="connsiteX57" fmla="*/ 567942 w 5734864"/>
              <a:gd name="connsiteY57" fmla="*/ 2652936 h 6858000"/>
              <a:gd name="connsiteX58" fmla="*/ 573869 w 5734864"/>
              <a:gd name="connsiteY58" fmla="*/ 2670188 h 6858000"/>
              <a:gd name="connsiteX59" fmla="*/ 575243 w 5734864"/>
              <a:gd name="connsiteY59" fmla="*/ 2688114 h 6858000"/>
              <a:gd name="connsiteX60" fmla="*/ 573824 w 5734864"/>
              <a:gd name="connsiteY60" fmla="*/ 2689856 h 6858000"/>
              <a:gd name="connsiteX61" fmla="*/ 570699 w 5734864"/>
              <a:gd name="connsiteY61" fmla="*/ 2709353 h 6858000"/>
              <a:gd name="connsiteX62" fmla="*/ 573192 w 5734864"/>
              <a:gd name="connsiteY62" fmla="*/ 2714527 h 6858000"/>
              <a:gd name="connsiteX63" fmla="*/ 572044 w 5734864"/>
              <a:gd name="connsiteY63" fmla="*/ 2728187 h 6858000"/>
              <a:gd name="connsiteX64" fmla="*/ 572465 w 5734864"/>
              <a:gd name="connsiteY64" fmla="*/ 2755863 h 6858000"/>
              <a:gd name="connsiteX65" fmla="*/ 570028 w 5734864"/>
              <a:gd name="connsiteY65" fmla="*/ 2760324 h 6858000"/>
              <a:gd name="connsiteX66" fmla="*/ 566748 w 5734864"/>
              <a:gd name="connsiteY66" fmla="*/ 2800948 h 6858000"/>
              <a:gd name="connsiteX67" fmla="*/ 565509 w 5734864"/>
              <a:gd name="connsiteY67" fmla="*/ 2801167 h 6858000"/>
              <a:gd name="connsiteX68" fmla="*/ 559367 w 5734864"/>
              <a:gd name="connsiteY68" fmla="*/ 2811129 h 6858000"/>
              <a:gd name="connsiteX69" fmla="*/ 550354 w 5734864"/>
              <a:gd name="connsiteY69" fmla="*/ 2830949 h 6858000"/>
              <a:gd name="connsiteX70" fmla="*/ 514795 w 5734864"/>
              <a:gd name="connsiteY70" fmla="*/ 2872433 h 6858000"/>
              <a:gd name="connsiteX71" fmla="*/ 509875 w 5734864"/>
              <a:gd name="connsiteY71" fmla="*/ 2923099 h 6858000"/>
              <a:gd name="connsiteX72" fmla="*/ 509577 w 5734864"/>
              <a:gd name="connsiteY72" fmla="*/ 2923197 h 6858000"/>
              <a:gd name="connsiteX73" fmla="*/ 507597 w 5734864"/>
              <a:gd name="connsiteY73" fmla="*/ 2931868 h 6858000"/>
              <a:gd name="connsiteX74" fmla="*/ 507379 w 5734864"/>
              <a:gd name="connsiteY74" fmla="*/ 2938322 h 6858000"/>
              <a:gd name="connsiteX75" fmla="*/ 504725 w 5734864"/>
              <a:gd name="connsiteY75" fmla="*/ 2954519 h 6858000"/>
              <a:gd name="connsiteX76" fmla="*/ 502018 w 5734864"/>
              <a:gd name="connsiteY76" fmla="*/ 2959643 h 6858000"/>
              <a:gd name="connsiteX77" fmla="*/ 498360 w 5734864"/>
              <a:gd name="connsiteY77" fmla="*/ 2961019 h 6858000"/>
              <a:gd name="connsiteX78" fmla="*/ 498483 w 5734864"/>
              <a:gd name="connsiteY78" fmla="*/ 2962590 h 6858000"/>
              <a:gd name="connsiteX79" fmla="*/ 484403 w 5734864"/>
              <a:gd name="connsiteY79" fmla="*/ 2990538 h 6858000"/>
              <a:gd name="connsiteX80" fmla="*/ 463075 w 5734864"/>
              <a:gd name="connsiteY80" fmla="*/ 3055956 h 6858000"/>
              <a:gd name="connsiteX81" fmla="*/ 455013 w 5734864"/>
              <a:gd name="connsiteY81" fmla="*/ 3094482 h 6858000"/>
              <a:gd name="connsiteX82" fmla="*/ 428391 w 5734864"/>
              <a:gd name="connsiteY82" fmla="*/ 3198850 h 6858000"/>
              <a:gd name="connsiteX83" fmla="*/ 401440 w 5734864"/>
              <a:gd name="connsiteY83" fmla="*/ 3307560 h 6858000"/>
              <a:gd name="connsiteX84" fmla="*/ 386076 w 5734864"/>
              <a:gd name="connsiteY84" fmla="*/ 3373943 h 6858000"/>
              <a:gd name="connsiteX85" fmla="*/ 374726 w 5734864"/>
              <a:gd name="connsiteY85" fmla="*/ 3381364 h 6858000"/>
              <a:gd name="connsiteX86" fmla="*/ 369145 w 5734864"/>
              <a:gd name="connsiteY86" fmla="*/ 3383729 h 6858000"/>
              <a:gd name="connsiteX87" fmla="*/ 364294 w 5734864"/>
              <a:gd name="connsiteY87" fmla="*/ 3414159 h 6858000"/>
              <a:gd name="connsiteX88" fmla="*/ 366450 w 5734864"/>
              <a:gd name="connsiteY88" fmla="*/ 3436925 h 6858000"/>
              <a:gd name="connsiteX89" fmla="*/ 351743 w 5734864"/>
              <a:gd name="connsiteY89" fmla="*/ 3521619 h 6858000"/>
              <a:gd name="connsiteX90" fmla="*/ 345784 w 5734864"/>
              <a:gd name="connsiteY90" fmla="*/ 3603757 h 6858000"/>
              <a:gd name="connsiteX91" fmla="*/ 344198 w 5734864"/>
              <a:gd name="connsiteY91" fmla="*/ 3652424 h 6858000"/>
              <a:gd name="connsiteX92" fmla="*/ 352450 w 5734864"/>
              <a:gd name="connsiteY92" fmla="*/ 3665222 h 6858000"/>
              <a:gd name="connsiteX93" fmla="*/ 342621 w 5734864"/>
              <a:gd name="connsiteY93" fmla="*/ 3700804 h 6858000"/>
              <a:gd name="connsiteX94" fmla="*/ 341514 w 5734864"/>
              <a:gd name="connsiteY94" fmla="*/ 3734774 h 6858000"/>
              <a:gd name="connsiteX95" fmla="*/ 340607 w 5734864"/>
              <a:gd name="connsiteY95" fmla="*/ 3785153 h 6858000"/>
              <a:gd name="connsiteX96" fmla="*/ 340707 w 5734864"/>
              <a:gd name="connsiteY96" fmla="*/ 3788177 h 6858000"/>
              <a:gd name="connsiteX97" fmla="*/ 340361 w 5734864"/>
              <a:gd name="connsiteY97" fmla="*/ 3798803 h 6858000"/>
              <a:gd name="connsiteX98" fmla="*/ 339642 w 5734864"/>
              <a:gd name="connsiteY98" fmla="*/ 3838750 h 6858000"/>
              <a:gd name="connsiteX99" fmla="*/ 360295 w 5734864"/>
              <a:gd name="connsiteY99" fmla="*/ 4015196 h 6858000"/>
              <a:gd name="connsiteX100" fmla="*/ 339043 w 5734864"/>
              <a:gd name="connsiteY100" fmla="*/ 4052778 h 6858000"/>
              <a:gd name="connsiteX101" fmla="*/ 339343 w 5734864"/>
              <a:gd name="connsiteY101" fmla="*/ 4096257 h 6858000"/>
              <a:gd name="connsiteX102" fmla="*/ 340786 w 5734864"/>
              <a:gd name="connsiteY102" fmla="*/ 4321136 h 6858000"/>
              <a:gd name="connsiteX103" fmla="*/ 343158 w 5734864"/>
              <a:gd name="connsiteY103" fmla="*/ 4429174 h 6858000"/>
              <a:gd name="connsiteX104" fmla="*/ 334599 w 5734864"/>
              <a:gd name="connsiteY104" fmla="*/ 4449938 h 6858000"/>
              <a:gd name="connsiteX105" fmla="*/ 332890 w 5734864"/>
              <a:gd name="connsiteY105" fmla="*/ 4453515 h 6858000"/>
              <a:gd name="connsiteX106" fmla="*/ 331105 w 5734864"/>
              <a:gd name="connsiteY106" fmla="*/ 4467941 h 6858000"/>
              <a:gd name="connsiteX107" fmla="*/ 324289 w 5734864"/>
              <a:gd name="connsiteY107" fmla="*/ 4471861 h 6858000"/>
              <a:gd name="connsiteX108" fmla="*/ 317079 w 5734864"/>
              <a:gd name="connsiteY108" fmla="*/ 4493468 h 6858000"/>
              <a:gd name="connsiteX109" fmla="*/ 315557 w 5734864"/>
              <a:gd name="connsiteY109" fmla="*/ 4520067 h 6858000"/>
              <a:gd name="connsiteX110" fmla="*/ 315240 w 5734864"/>
              <a:gd name="connsiteY110" fmla="*/ 4536872 h 6858000"/>
              <a:gd name="connsiteX111" fmla="*/ 316200 w 5734864"/>
              <a:gd name="connsiteY111" fmla="*/ 4538297 h 6858000"/>
              <a:gd name="connsiteX112" fmla="*/ 317507 w 5734864"/>
              <a:gd name="connsiteY112" fmla="*/ 4547582 h 6858000"/>
              <a:gd name="connsiteX113" fmla="*/ 323078 w 5734864"/>
              <a:gd name="connsiteY113" fmla="*/ 4592102 h 6858000"/>
              <a:gd name="connsiteX114" fmla="*/ 328722 w 5734864"/>
              <a:gd name="connsiteY114" fmla="*/ 4667914 h 6858000"/>
              <a:gd name="connsiteX115" fmla="*/ 335597 w 5734864"/>
              <a:gd name="connsiteY115" fmla="*/ 4695035 h 6858000"/>
              <a:gd name="connsiteX116" fmla="*/ 339485 w 5734864"/>
              <a:gd name="connsiteY116" fmla="*/ 4695979 h 6858000"/>
              <a:gd name="connsiteX117" fmla="*/ 341089 w 5734864"/>
              <a:gd name="connsiteY117" fmla="*/ 4704268 h 6858000"/>
              <a:gd name="connsiteX118" fmla="*/ 342177 w 5734864"/>
              <a:gd name="connsiteY118" fmla="*/ 4706060 h 6858000"/>
              <a:gd name="connsiteX119" fmla="*/ 347751 w 5734864"/>
              <a:gd name="connsiteY119" fmla="*/ 4716754 h 6858000"/>
              <a:gd name="connsiteX120" fmla="*/ 344125 w 5734864"/>
              <a:gd name="connsiteY120" fmla="*/ 4764669 h 6858000"/>
              <a:gd name="connsiteX121" fmla="*/ 340188 w 5734864"/>
              <a:gd name="connsiteY121" fmla="*/ 4779386 h 6858000"/>
              <a:gd name="connsiteX122" fmla="*/ 335146 w 5734864"/>
              <a:gd name="connsiteY122" fmla="*/ 4787491 h 6858000"/>
              <a:gd name="connsiteX123" fmla="*/ 319124 w 5734864"/>
              <a:gd name="connsiteY123" fmla="*/ 4843514 h 6858000"/>
              <a:gd name="connsiteX124" fmla="*/ 305956 w 5734864"/>
              <a:gd name="connsiteY124" fmla="*/ 4881505 h 6858000"/>
              <a:gd name="connsiteX125" fmla="*/ 301062 w 5734864"/>
              <a:gd name="connsiteY125" fmla="*/ 4889332 h 6858000"/>
              <a:gd name="connsiteX126" fmla="*/ 302141 w 5734864"/>
              <a:gd name="connsiteY126" fmla="*/ 4899400 h 6858000"/>
              <a:gd name="connsiteX127" fmla="*/ 304424 w 5734864"/>
              <a:gd name="connsiteY127" fmla="*/ 4902664 h 6858000"/>
              <a:gd name="connsiteX128" fmla="*/ 293123 w 5734864"/>
              <a:gd name="connsiteY128" fmla="*/ 4932769 h 6858000"/>
              <a:gd name="connsiteX129" fmla="*/ 292275 w 5734864"/>
              <a:gd name="connsiteY129" fmla="*/ 4936482 h 6858000"/>
              <a:gd name="connsiteX130" fmla="*/ 288304 w 5734864"/>
              <a:gd name="connsiteY130" fmla="*/ 4962325 h 6858000"/>
              <a:gd name="connsiteX131" fmla="*/ 287420 w 5734864"/>
              <a:gd name="connsiteY131" fmla="*/ 5042193 h 6858000"/>
              <a:gd name="connsiteX132" fmla="*/ 287020 w 5734864"/>
              <a:gd name="connsiteY132" fmla="*/ 5065655 h 6858000"/>
              <a:gd name="connsiteX133" fmla="*/ 288488 w 5734864"/>
              <a:gd name="connsiteY133" fmla="*/ 5082216 h 6858000"/>
              <a:gd name="connsiteX134" fmla="*/ 282763 w 5734864"/>
              <a:gd name="connsiteY134" fmla="*/ 5127114 h 6858000"/>
              <a:gd name="connsiteX135" fmla="*/ 269316 w 5734864"/>
              <a:gd name="connsiteY135" fmla="*/ 5202682 h 6858000"/>
              <a:gd name="connsiteX136" fmla="*/ 269174 w 5734864"/>
              <a:gd name="connsiteY136" fmla="*/ 5230835 h 6858000"/>
              <a:gd name="connsiteX137" fmla="*/ 272679 w 5734864"/>
              <a:gd name="connsiteY137" fmla="*/ 5232660 h 6858000"/>
              <a:gd name="connsiteX138" fmla="*/ 272160 w 5734864"/>
              <a:gd name="connsiteY138" fmla="*/ 5241150 h 6858000"/>
              <a:gd name="connsiteX139" fmla="*/ 272760 w 5734864"/>
              <a:gd name="connsiteY139" fmla="*/ 5243156 h 6858000"/>
              <a:gd name="connsiteX140" fmla="*/ 275462 w 5734864"/>
              <a:gd name="connsiteY140" fmla="*/ 5254919 h 6858000"/>
              <a:gd name="connsiteX141" fmla="*/ 262897 w 5734864"/>
              <a:gd name="connsiteY141" fmla="*/ 5286259 h 6858000"/>
              <a:gd name="connsiteX142" fmla="*/ 252761 w 5734864"/>
              <a:gd name="connsiteY142" fmla="*/ 5357801 h 6858000"/>
              <a:gd name="connsiteX143" fmla="*/ 242360 w 5734864"/>
              <a:gd name="connsiteY143" fmla="*/ 5460080 h 6858000"/>
              <a:gd name="connsiteX144" fmla="*/ 229880 w 5734864"/>
              <a:gd name="connsiteY144" fmla="*/ 5539714 h 6858000"/>
              <a:gd name="connsiteX145" fmla="*/ 204283 w 5734864"/>
              <a:gd name="connsiteY145" fmla="*/ 5639080 h 6858000"/>
              <a:gd name="connsiteX146" fmla="*/ 198948 w 5734864"/>
              <a:gd name="connsiteY146" fmla="*/ 5710958 h 6858000"/>
              <a:gd name="connsiteX147" fmla="*/ 192367 w 5734864"/>
              <a:gd name="connsiteY147" fmla="*/ 5719859 h 6858000"/>
              <a:gd name="connsiteX148" fmla="*/ 188035 w 5734864"/>
              <a:gd name="connsiteY148" fmla="*/ 5729935 h 6858000"/>
              <a:gd name="connsiteX149" fmla="*/ 188428 w 5734864"/>
              <a:gd name="connsiteY149" fmla="*/ 5731182 h 6858000"/>
              <a:gd name="connsiteX150" fmla="*/ 181635 w 5734864"/>
              <a:gd name="connsiteY150" fmla="*/ 5753538 h 6858000"/>
              <a:gd name="connsiteX151" fmla="*/ 169744 w 5734864"/>
              <a:gd name="connsiteY151" fmla="*/ 5796307 h 6858000"/>
              <a:gd name="connsiteX152" fmla="*/ 170351 w 5734864"/>
              <a:gd name="connsiteY152" fmla="*/ 5796644 h 6858000"/>
              <a:gd name="connsiteX153" fmla="*/ 171559 w 5734864"/>
              <a:gd name="connsiteY153" fmla="*/ 5803435 h 6858000"/>
              <a:gd name="connsiteX154" fmla="*/ 172284 w 5734864"/>
              <a:gd name="connsiteY154" fmla="*/ 5816391 h 6858000"/>
              <a:gd name="connsiteX155" fmla="*/ 182542 w 5734864"/>
              <a:gd name="connsiteY155" fmla="*/ 5846382 h 6858000"/>
              <a:gd name="connsiteX156" fmla="*/ 175877 w 5734864"/>
              <a:gd name="connsiteY156" fmla="*/ 5871336 h 6858000"/>
              <a:gd name="connsiteX157" fmla="*/ 174910 w 5734864"/>
              <a:gd name="connsiteY157" fmla="*/ 5876376 h 6858000"/>
              <a:gd name="connsiteX158" fmla="*/ 175047 w 5734864"/>
              <a:gd name="connsiteY158" fmla="*/ 5876483 h 6858000"/>
              <a:gd name="connsiteX159" fmla="*/ 174335 w 5734864"/>
              <a:gd name="connsiteY159" fmla="*/ 5881814 h 6858000"/>
              <a:gd name="connsiteX160" fmla="*/ 171273 w 5734864"/>
              <a:gd name="connsiteY160" fmla="*/ 5895339 h 6858000"/>
              <a:gd name="connsiteX161" fmla="*/ 171658 w 5734864"/>
              <a:gd name="connsiteY161" fmla="*/ 5898749 h 6858000"/>
              <a:gd name="connsiteX162" fmla="*/ 174658 w 5734864"/>
              <a:gd name="connsiteY162" fmla="*/ 5919558 h 6858000"/>
              <a:gd name="connsiteX163" fmla="*/ 169099 w 5734864"/>
              <a:gd name="connsiteY163" fmla="*/ 5984417 h 6858000"/>
              <a:gd name="connsiteX164" fmla="*/ 162007 w 5734864"/>
              <a:gd name="connsiteY164" fmla="*/ 6049043 h 6858000"/>
              <a:gd name="connsiteX165" fmla="*/ 156875 w 5734864"/>
              <a:gd name="connsiteY165" fmla="*/ 6114000 h 6858000"/>
              <a:gd name="connsiteX166" fmla="*/ 165441 w 5734864"/>
              <a:gd name="connsiteY166" fmla="*/ 6146938 h 6858000"/>
              <a:gd name="connsiteX167" fmla="*/ 165177 w 5734864"/>
              <a:gd name="connsiteY167" fmla="*/ 6150658 h 6858000"/>
              <a:gd name="connsiteX168" fmla="*/ 161772 w 5734864"/>
              <a:gd name="connsiteY168" fmla="*/ 6160011 h 6858000"/>
              <a:gd name="connsiteX169" fmla="*/ 160051 w 5734864"/>
              <a:gd name="connsiteY169" fmla="*/ 6163393 h 6858000"/>
              <a:gd name="connsiteX170" fmla="*/ 158473 w 5734864"/>
              <a:gd name="connsiteY170" fmla="*/ 6168628 h 6858000"/>
              <a:gd name="connsiteX171" fmla="*/ 158573 w 5734864"/>
              <a:gd name="connsiteY171" fmla="*/ 6168799 h 6858000"/>
              <a:gd name="connsiteX172" fmla="*/ 146463 w 5734864"/>
              <a:gd name="connsiteY172" fmla="*/ 6196671 h 6858000"/>
              <a:gd name="connsiteX173" fmla="*/ 150209 w 5734864"/>
              <a:gd name="connsiteY173" fmla="*/ 6232365 h 6858000"/>
              <a:gd name="connsiteX174" fmla="*/ 148544 w 5734864"/>
              <a:gd name="connsiteY174" fmla="*/ 6246162 h 6858000"/>
              <a:gd name="connsiteX175" fmla="*/ 148403 w 5734864"/>
              <a:gd name="connsiteY175" fmla="*/ 6253754 h 6858000"/>
              <a:gd name="connsiteX176" fmla="*/ 138880 w 5734864"/>
              <a:gd name="connsiteY176" fmla="*/ 6276449 h 6858000"/>
              <a:gd name="connsiteX177" fmla="*/ 138683 w 5734864"/>
              <a:gd name="connsiteY177" fmla="*/ 6279721 h 6858000"/>
              <a:gd name="connsiteX178" fmla="*/ 130721 w 5734864"/>
              <a:gd name="connsiteY178" fmla="*/ 6293675 h 6858000"/>
              <a:gd name="connsiteX179" fmla="*/ 120717 w 5734864"/>
              <a:gd name="connsiteY179" fmla="*/ 6313967 h 6858000"/>
              <a:gd name="connsiteX180" fmla="*/ 120841 w 5734864"/>
              <a:gd name="connsiteY180" fmla="*/ 6315437 h 6858000"/>
              <a:gd name="connsiteX181" fmla="*/ 115208 w 5734864"/>
              <a:gd name="connsiteY181" fmla="*/ 6324024 h 6858000"/>
              <a:gd name="connsiteX182" fmla="*/ 101217 w 5734864"/>
              <a:gd name="connsiteY182" fmla="*/ 6365923 h 6858000"/>
              <a:gd name="connsiteX183" fmla="*/ 74946 w 5734864"/>
              <a:gd name="connsiteY183" fmla="*/ 6556817 h 6858000"/>
              <a:gd name="connsiteX184" fmla="*/ 16001 w 5734864"/>
              <a:gd name="connsiteY184" fmla="*/ 6808678 h 6858000"/>
              <a:gd name="connsiteX185" fmla="*/ 0 w 5734864"/>
              <a:gd name="connsiteY185" fmla="*/ 6858000 h 6858000"/>
              <a:gd name="connsiteX186" fmla="*/ 5734864 w 5734864"/>
              <a:gd name="connsiteY186" fmla="*/ 6858000 h 6858000"/>
              <a:gd name="connsiteX187" fmla="*/ 5734864 w 5734864"/>
              <a:gd name="connsiteY18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5734864" h="6858000">
                <a:moveTo>
                  <a:pt x="5734864" y="0"/>
                </a:moveTo>
                <a:lnTo>
                  <a:pt x="771611" y="0"/>
                </a:lnTo>
                <a:cubicBezTo>
                  <a:pt x="771634" y="16369"/>
                  <a:pt x="771656" y="32739"/>
                  <a:pt x="771679" y="49108"/>
                </a:cubicBezTo>
                <a:cubicBezTo>
                  <a:pt x="775201" y="55622"/>
                  <a:pt x="788724" y="196721"/>
                  <a:pt x="794248" y="200968"/>
                </a:cubicBezTo>
                <a:lnTo>
                  <a:pt x="801749" y="414071"/>
                </a:lnTo>
                <a:cubicBezTo>
                  <a:pt x="807329" y="440933"/>
                  <a:pt x="835107" y="598697"/>
                  <a:pt x="818548" y="585467"/>
                </a:cubicBezTo>
                <a:cubicBezTo>
                  <a:pt x="856197" y="664140"/>
                  <a:pt x="837895" y="708473"/>
                  <a:pt x="857476" y="800623"/>
                </a:cubicBezTo>
                <a:cubicBezTo>
                  <a:pt x="822401" y="857344"/>
                  <a:pt x="855723" y="824571"/>
                  <a:pt x="851083" y="878903"/>
                </a:cubicBezTo>
                <a:cubicBezTo>
                  <a:pt x="884811" y="859448"/>
                  <a:pt x="834648" y="946397"/>
                  <a:pt x="873564" y="943826"/>
                </a:cubicBezTo>
                <a:cubicBezTo>
                  <a:pt x="871487" y="953795"/>
                  <a:pt x="868248" y="963533"/>
                  <a:pt x="864705" y="973328"/>
                </a:cubicBezTo>
                <a:lnTo>
                  <a:pt x="862869" y="978457"/>
                </a:lnTo>
                <a:lnTo>
                  <a:pt x="862233" y="998041"/>
                </a:lnTo>
                <a:lnTo>
                  <a:pt x="853665" y="1004750"/>
                </a:lnTo>
                <a:lnTo>
                  <a:pt x="847865" y="1070795"/>
                </a:lnTo>
                <a:cubicBezTo>
                  <a:pt x="870234" y="1110486"/>
                  <a:pt x="833172" y="1190441"/>
                  <a:pt x="862786" y="1238994"/>
                </a:cubicBezTo>
                <a:cubicBezTo>
                  <a:pt x="864699" y="1290599"/>
                  <a:pt x="860615" y="1347716"/>
                  <a:pt x="859345" y="1380427"/>
                </a:cubicBezTo>
                <a:cubicBezTo>
                  <a:pt x="845703" y="1396391"/>
                  <a:pt x="873184" y="1435525"/>
                  <a:pt x="855172" y="1435262"/>
                </a:cubicBezTo>
                <a:lnTo>
                  <a:pt x="860494" y="1453861"/>
                </a:lnTo>
                <a:lnTo>
                  <a:pt x="853731" y="1467047"/>
                </a:lnTo>
                <a:cubicBezTo>
                  <a:pt x="846549" y="1480528"/>
                  <a:pt x="841728" y="1491093"/>
                  <a:pt x="845847" y="1502307"/>
                </a:cubicBezTo>
                <a:lnTo>
                  <a:pt x="817613" y="1565166"/>
                </a:lnTo>
                <a:cubicBezTo>
                  <a:pt x="805468" y="1557258"/>
                  <a:pt x="816534" y="1596564"/>
                  <a:pt x="804223" y="1601941"/>
                </a:cubicBezTo>
                <a:cubicBezTo>
                  <a:pt x="794287" y="1604654"/>
                  <a:pt x="795328" y="1617209"/>
                  <a:pt x="791773" y="1627005"/>
                </a:cubicBezTo>
                <a:cubicBezTo>
                  <a:pt x="781684" y="1634393"/>
                  <a:pt x="772978" y="1683187"/>
                  <a:pt x="774645" y="1699922"/>
                </a:cubicBezTo>
                <a:cubicBezTo>
                  <a:pt x="785341" y="1746767"/>
                  <a:pt x="744845" y="1787099"/>
                  <a:pt x="752343" y="1824604"/>
                </a:cubicBezTo>
                <a:cubicBezTo>
                  <a:pt x="751502" y="1834578"/>
                  <a:pt x="749297" y="1842929"/>
                  <a:pt x="746254" y="1850222"/>
                </a:cubicBezTo>
                <a:lnTo>
                  <a:pt x="728600" y="1869603"/>
                </a:lnTo>
                <a:lnTo>
                  <a:pt x="724396" y="1883104"/>
                </a:lnTo>
                <a:lnTo>
                  <a:pt x="722165" y="1885924"/>
                </a:lnTo>
                <a:lnTo>
                  <a:pt x="721338" y="1887123"/>
                </a:lnTo>
                <a:lnTo>
                  <a:pt x="714840" y="1902274"/>
                </a:lnTo>
                <a:lnTo>
                  <a:pt x="722847" y="1929891"/>
                </a:lnTo>
                <a:lnTo>
                  <a:pt x="714660" y="1982709"/>
                </a:lnTo>
                <a:cubicBezTo>
                  <a:pt x="727725" y="2006201"/>
                  <a:pt x="714739" y="1997091"/>
                  <a:pt x="710759" y="2013010"/>
                </a:cubicBezTo>
                <a:cubicBezTo>
                  <a:pt x="707970" y="2027531"/>
                  <a:pt x="700788" y="2054714"/>
                  <a:pt x="697927" y="2069833"/>
                </a:cubicBezTo>
                <a:cubicBezTo>
                  <a:pt x="685211" y="2080229"/>
                  <a:pt x="698762" y="2088241"/>
                  <a:pt x="693594" y="2103731"/>
                </a:cubicBezTo>
                <a:cubicBezTo>
                  <a:pt x="688481" y="2110649"/>
                  <a:pt x="687183" y="2115973"/>
                  <a:pt x="691109" y="2124027"/>
                </a:cubicBezTo>
                <a:cubicBezTo>
                  <a:pt x="666413" y="2155740"/>
                  <a:pt x="688031" y="2144874"/>
                  <a:pt x="676593" y="2176182"/>
                </a:cubicBezTo>
                <a:cubicBezTo>
                  <a:pt x="665190" y="2202944"/>
                  <a:pt x="656416" y="2233857"/>
                  <a:pt x="633227" y="2258036"/>
                </a:cubicBezTo>
                <a:cubicBezTo>
                  <a:pt x="626930" y="2262191"/>
                  <a:pt x="623498" y="2274069"/>
                  <a:pt x="625564" y="2284567"/>
                </a:cubicBezTo>
                <a:cubicBezTo>
                  <a:pt x="625918" y="2286374"/>
                  <a:pt x="626427" y="2288071"/>
                  <a:pt x="627074" y="2289605"/>
                </a:cubicBezTo>
                <a:cubicBezTo>
                  <a:pt x="619029" y="2296628"/>
                  <a:pt x="616453" y="2303188"/>
                  <a:pt x="614574" y="2308717"/>
                </a:cubicBezTo>
                <a:lnTo>
                  <a:pt x="606890" y="2320662"/>
                </a:lnTo>
                <a:lnTo>
                  <a:pt x="605558" y="2327897"/>
                </a:lnTo>
                <a:lnTo>
                  <a:pt x="602202" y="2357749"/>
                </a:lnTo>
                <a:lnTo>
                  <a:pt x="600213" y="2364905"/>
                </a:lnTo>
                <a:lnTo>
                  <a:pt x="597160" y="2388351"/>
                </a:lnTo>
                <a:lnTo>
                  <a:pt x="597982" y="2402296"/>
                </a:lnTo>
                <a:lnTo>
                  <a:pt x="593150" y="2420015"/>
                </a:lnTo>
                <a:cubicBezTo>
                  <a:pt x="593044" y="2420926"/>
                  <a:pt x="592939" y="2421838"/>
                  <a:pt x="592833" y="2422749"/>
                </a:cubicBezTo>
                <a:lnTo>
                  <a:pt x="594479" y="2426002"/>
                </a:lnTo>
                <a:cubicBezTo>
                  <a:pt x="594168" y="2427683"/>
                  <a:pt x="593118" y="2429721"/>
                  <a:pt x="591963" y="2431950"/>
                </a:cubicBezTo>
                <a:cubicBezTo>
                  <a:pt x="591823" y="2432599"/>
                  <a:pt x="591684" y="2433248"/>
                  <a:pt x="591544" y="2433897"/>
                </a:cubicBezTo>
                <a:lnTo>
                  <a:pt x="589519" y="2451398"/>
                </a:lnTo>
                <a:cubicBezTo>
                  <a:pt x="589692" y="2452777"/>
                  <a:pt x="589864" y="2454157"/>
                  <a:pt x="590037" y="2455536"/>
                </a:cubicBezTo>
                <a:lnTo>
                  <a:pt x="588179" y="2462981"/>
                </a:lnTo>
                <a:lnTo>
                  <a:pt x="583434" y="2503991"/>
                </a:lnTo>
                <a:cubicBezTo>
                  <a:pt x="576530" y="2566058"/>
                  <a:pt x="570433" y="2625224"/>
                  <a:pt x="567942" y="2652936"/>
                </a:cubicBezTo>
                <a:cubicBezTo>
                  <a:pt x="570864" y="2658290"/>
                  <a:pt x="572739" y="2664095"/>
                  <a:pt x="573869" y="2670188"/>
                </a:cubicBezTo>
                <a:lnTo>
                  <a:pt x="575243" y="2688114"/>
                </a:lnTo>
                <a:lnTo>
                  <a:pt x="573824" y="2689856"/>
                </a:lnTo>
                <a:cubicBezTo>
                  <a:pt x="569972" y="2698471"/>
                  <a:pt x="569572" y="2704494"/>
                  <a:pt x="570699" y="2709353"/>
                </a:cubicBezTo>
                <a:lnTo>
                  <a:pt x="573192" y="2714527"/>
                </a:lnTo>
                <a:cubicBezTo>
                  <a:pt x="572809" y="2719080"/>
                  <a:pt x="572427" y="2723634"/>
                  <a:pt x="572044" y="2728187"/>
                </a:cubicBezTo>
                <a:cubicBezTo>
                  <a:pt x="572184" y="2737412"/>
                  <a:pt x="572325" y="2746638"/>
                  <a:pt x="572465" y="2755863"/>
                </a:cubicBezTo>
                <a:lnTo>
                  <a:pt x="570028" y="2760324"/>
                </a:lnTo>
                <a:lnTo>
                  <a:pt x="566748" y="2800948"/>
                </a:lnTo>
                <a:lnTo>
                  <a:pt x="565509" y="2801167"/>
                </a:lnTo>
                <a:cubicBezTo>
                  <a:pt x="562655" y="2802587"/>
                  <a:pt x="560408" y="2805381"/>
                  <a:pt x="559367" y="2811129"/>
                </a:cubicBezTo>
                <a:cubicBezTo>
                  <a:pt x="543471" y="2797318"/>
                  <a:pt x="552020" y="2812773"/>
                  <a:pt x="550354" y="2830949"/>
                </a:cubicBezTo>
                <a:cubicBezTo>
                  <a:pt x="525292" y="2813553"/>
                  <a:pt x="531129" y="2868192"/>
                  <a:pt x="514795" y="2872433"/>
                </a:cubicBezTo>
                <a:lnTo>
                  <a:pt x="509875" y="2923099"/>
                </a:lnTo>
                <a:lnTo>
                  <a:pt x="509577" y="2923197"/>
                </a:lnTo>
                <a:cubicBezTo>
                  <a:pt x="508704" y="2924865"/>
                  <a:pt x="508038" y="2927556"/>
                  <a:pt x="507597" y="2931868"/>
                </a:cubicBezTo>
                <a:cubicBezTo>
                  <a:pt x="507524" y="2934019"/>
                  <a:pt x="507452" y="2936171"/>
                  <a:pt x="507379" y="2938322"/>
                </a:cubicBezTo>
                <a:lnTo>
                  <a:pt x="504725" y="2954519"/>
                </a:lnTo>
                <a:lnTo>
                  <a:pt x="502018" y="2959643"/>
                </a:lnTo>
                <a:lnTo>
                  <a:pt x="498360" y="2961019"/>
                </a:lnTo>
                <a:lnTo>
                  <a:pt x="498483" y="2962590"/>
                </a:lnTo>
                <a:cubicBezTo>
                  <a:pt x="502388" y="2975027"/>
                  <a:pt x="510202" y="2980016"/>
                  <a:pt x="484403" y="2990538"/>
                </a:cubicBezTo>
                <a:cubicBezTo>
                  <a:pt x="489425" y="3018352"/>
                  <a:pt x="474337" y="3021029"/>
                  <a:pt x="463075" y="3055956"/>
                </a:cubicBezTo>
                <a:cubicBezTo>
                  <a:pt x="469487" y="3072485"/>
                  <a:pt x="464165" y="3083955"/>
                  <a:pt x="455013" y="3094482"/>
                </a:cubicBezTo>
                <a:cubicBezTo>
                  <a:pt x="453131" y="3130054"/>
                  <a:pt x="437643" y="3160106"/>
                  <a:pt x="428391" y="3198850"/>
                </a:cubicBezTo>
                <a:lnTo>
                  <a:pt x="401440" y="3307560"/>
                </a:lnTo>
                <a:lnTo>
                  <a:pt x="386076" y="3373943"/>
                </a:lnTo>
                <a:cubicBezTo>
                  <a:pt x="386236" y="3376061"/>
                  <a:pt x="380537" y="3378856"/>
                  <a:pt x="374726" y="3381364"/>
                </a:cubicBezTo>
                <a:lnTo>
                  <a:pt x="369145" y="3383729"/>
                </a:lnTo>
                <a:lnTo>
                  <a:pt x="364294" y="3414159"/>
                </a:lnTo>
                <a:lnTo>
                  <a:pt x="366450" y="3436925"/>
                </a:lnTo>
                <a:lnTo>
                  <a:pt x="351743" y="3521619"/>
                </a:lnTo>
                <a:lnTo>
                  <a:pt x="345784" y="3603757"/>
                </a:lnTo>
                <a:cubicBezTo>
                  <a:pt x="345255" y="3619979"/>
                  <a:pt x="344727" y="3636202"/>
                  <a:pt x="344198" y="3652424"/>
                </a:cubicBezTo>
                <a:lnTo>
                  <a:pt x="352450" y="3665222"/>
                </a:lnTo>
                <a:lnTo>
                  <a:pt x="342621" y="3700804"/>
                </a:lnTo>
                <a:lnTo>
                  <a:pt x="341514" y="3734774"/>
                </a:lnTo>
                <a:cubicBezTo>
                  <a:pt x="341212" y="3751567"/>
                  <a:pt x="340909" y="3768360"/>
                  <a:pt x="340607" y="3785153"/>
                </a:cubicBezTo>
                <a:cubicBezTo>
                  <a:pt x="340640" y="3786161"/>
                  <a:pt x="340674" y="3787169"/>
                  <a:pt x="340707" y="3788177"/>
                </a:cubicBezTo>
                <a:cubicBezTo>
                  <a:pt x="340592" y="3791719"/>
                  <a:pt x="340476" y="3795261"/>
                  <a:pt x="340361" y="3798803"/>
                </a:cubicBezTo>
                <a:cubicBezTo>
                  <a:pt x="340121" y="3812119"/>
                  <a:pt x="339882" y="3825434"/>
                  <a:pt x="339642" y="3838750"/>
                </a:cubicBezTo>
                <a:cubicBezTo>
                  <a:pt x="337363" y="3949044"/>
                  <a:pt x="361794" y="3960437"/>
                  <a:pt x="360295" y="4015196"/>
                </a:cubicBezTo>
                <a:lnTo>
                  <a:pt x="339043" y="4052778"/>
                </a:lnTo>
                <a:lnTo>
                  <a:pt x="339343" y="4096257"/>
                </a:lnTo>
                <a:cubicBezTo>
                  <a:pt x="362058" y="4159145"/>
                  <a:pt x="332404" y="4250479"/>
                  <a:pt x="340786" y="4321136"/>
                </a:cubicBezTo>
                <a:cubicBezTo>
                  <a:pt x="341421" y="4376624"/>
                  <a:pt x="344189" y="4407708"/>
                  <a:pt x="343158" y="4429174"/>
                </a:cubicBezTo>
                <a:cubicBezTo>
                  <a:pt x="340948" y="4436304"/>
                  <a:pt x="337887" y="4443121"/>
                  <a:pt x="334599" y="4449938"/>
                </a:cubicBezTo>
                <a:lnTo>
                  <a:pt x="332890" y="4453515"/>
                </a:lnTo>
                <a:lnTo>
                  <a:pt x="331105" y="4467941"/>
                </a:lnTo>
                <a:lnTo>
                  <a:pt x="324289" y="4471861"/>
                </a:lnTo>
                <a:lnTo>
                  <a:pt x="317079" y="4493468"/>
                </a:lnTo>
                <a:cubicBezTo>
                  <a:pt x="315353" y="4501584"/>
                  <a:pt x="314639" y="4510343"/>
                  <a:pt x="315557" y="4520067"/>
                </a:cubicBezTo>
                <a:cubicBezTo>
                  <a:pt x="315451" y="4525669"/>
                  <a:pt x="315346" y="4531270"/>
                  <a:pt x="315240" y="4536872"/>
                </a:cubicBezTo>
                <a:lnTo>
                  <a:pt x="316200" y="4538297"/>
                </a:lnTo>
                <a:cubicBezTo>
                  <a:pt x="316738" y="4541182"/>
                  <a:pt x="316785" y="4544563"/>
                  <a:pt x="317507" y="4547582"/>
                </a:cubicBezTo>
                <a:cubicBezTo>
                  <a:pt x="322716" y="4552468"/>
                  <a:pt x="324912" y="4582137"/>
                  <a:pt x="323078" y="4592102"/>
                </a:cubicBezTo>
                <a:cubicBezTo>
                  <a:pt x="314597" y="4619728"/>
                  <a:pt x="334923" y="4645745"/>
                  <a:pt x="328722" y="4667914"/>
                </a:cubicBezTo>
                <a:cubicBezTo>
                  <a:pt x="330810" y="4685069"/>
                  <a:pt x="333803" y="4690356"/>
                  <a:pt x="335597" y="4695035"/>
                </a:cubicBezTo>
                <a:lnTo>
                  <a:pt x="339485" y="4695979"/>
                </a:lnTo>
                <a:lnTo>
                  <a:pt x="341089" y="4704268"/>
                </a:lnTo>
                <a:lnTo>
                  <a:pt x="342177" y="4706060"/>
                </a:lnTo>
                <a:cubicBezTo>
                  <a:pt x="344268" y="4709474"/>
                  <a:pt x="346234" y="4712931"/>
                  <a:pt x="347751" y="4716754"/>
                </a:cubicBezTo>
                <a:lnTo>
                  <a:pt x="344125" y="4764669"/>
                </a:lnTo>
                <a:lnTo>
                  <a:pt x="340188" y="4779386"/>
                </a:lnTo>
                <a:lnTo>
                  <a:pt x="335146" y="4787491"/>
                </a:lnTo>
                <a:lnTo>
                  <a:pt x="319124" y="4843514"/>
                </a:lnTo>
                <a:lnTo>
                  <a:pt x="305956" y="4881505"/>
                </a:lnTo>
                <a:lnTo>
                  <a:pt x="301062" y="4889332"/>
                </a:lnTo>
                <a:lnTo>
                  <a:pt x="302141" y="4899400"/>
                </a:lnTo>
                <a:cubicBezTo>
                  <a:pt x="302767" y="4900706"/>
                  <a:pt x="303536" y="4901803"/>
                  <a:pt x="304424" y="4902664"/>
                </a:cubicBezTo>
                <a:lnTo>
                  <a:pt x="293123" y="4932769"/>
                </a:lnTo>
                <a:lnTo>
                  <a:pt x="292275" y="4936482"/>
                </a:lnTo>
                <a:lnTo>
                  <a:pt x="288304" y="4962325"/>
                </a:lnTo>
                <a:cubicBezTo>
                  <a:pt x="288009" y="4988948"/>
                  <a:pt x="287715" y="5015570"/>
                  <a:pt x="287420" y="5042193"/>
                </a:cubicBezTo>
                <a:cubicBezTo>
                  <a:pt x="295373" y="5039737"/>
                  <a:pt x="281659" y="5060438"/>
                  <a:pt x="287020" y="5065655"/>
                </a:cubicBezTo>
                <a:cubicBezTo>
                  <a:pt x="291675" y="5068928"/>
                  <a:pt x="288601" y="5075970"/>
                  <a:pt x="288488" y="5082216"/>
                </a:cubicBezTo>
                <a:cubicBezTo>
                  <a:pt x="292282" y="5088207"/>
                  <a:pt x="287008" y="5117775"/>
                  <a:pt x="282763" y="5127114"/>
                </a:cubicBezTo>
                <a:cubicBezTo>
                  <a:pt x="267723" y="5152218"/>
                  <a:pt x="280799" y="5182399"/>
                  <a:pt x="269316" y="5202682"/>
                </a:cubicBezTo>
                <a:cubicBezTo>
                  <a:pt x="267050" y="5219969"/>
                  <a:pt x="268614" y="5225841"/>
                  <a:pt x="269174" y="5230835"/>
                </a:cubicBezTo>
                <a:lnTo>
                  <a:pt x="272679" y="5232660"/>
                </a:lnTo>
                <a:lnTo>
                  <a:pt x="272160" y="5241150"/>
                </a:lnTo>
                <a:lnTo>
                  <a:pt x="272760" y="5243156"/>
                </a:lnTo>
                <a:cubicBezTo>
                  <a:pt x="273922" y="5246984"/>
                  <a:pt x="274952" y="5250824"/>
                  <a:pt x="275462" y="5254919"/>
                </a:cubicBezTo>
                <a:cubicBezTo>
                  <a:pt x="258407" y="5258851"/>
                  <a:pt x="276976" y="5290392"/>
                  <a:pt x="262897" y="5286259"/>
                </a:cubicBezTo>
                <a:cubicBezTo>
                  <a:pt x="262724" y="5309439"/>
                  <a:pt x="239612" y="5337531"/>
                  <a:pt x="252761" y="5357801"/>
                </a:cubicBezTo>
                <a:cubicBezTo>
                  <a:pt x="248775" y="5392256"/>
                  <a:pt x="247799" y="5423412"/>
                  <a:pt x="242360" y="5460080"/>
                </a:cubicBezTo>
                <a:cubicBezTo>
                  <a:pt x="232632" y="5488478"/>
                  <a:pt x="242025" y="5519143"/>
                  <a:pt x="229880" y="5539714"/>
                </a:cubicBezTo>
                <a:cubicBezTo>
                  <a:pt x="230558" y="5572454"/>
                  <a:pt x="222150" y="5613340"/>
                  <a:pt x="204283" y="5639080"/>
                </a:cubicBezTo>
                <a:cubicBezTo>
                  <a:pt x="201596" y="5674226"/>
                  <a:pt x="191051" y="5680198"/>
                  <a:pt x="198948" y="5710958"/>
                </a:cubicBezTo>
                <a:cubicBezTo>
                  <a:pt x="196338" y="5713534"/>
                  <a:pt x="194185" y="5716550"/>
                  <a:pt x="192367" y="5719859"/>
                </a:cubicBezTo>
                <a:lnTo>
                  <a:pt x="188035" y="5729935"/>
                </a:lnTo>
                <a:lnTo>
                  <a:pt x="188428" y="5731182"/>
                </a:lnTo>
                <a:lnTo>
                  <a:pt x="181635" y="5753538"/>
                </a:lnTo>
                <a:lnTo>
                  <a:pt x="169744" y="5796307"/>
                </a:lnTo>
                <a:lnTo>
                  <a:pt x="170351" y="5796644"/>
                </a:lnTo>
                <a:cubicBezTo>
                  <a:pt x="171558" y="5797954"/>
                  <a:pt x="172173" y="5799948"/>
                  <a:pt x="171559" y="5803435"/>
                </a:cubicBezTo>
                <a:cubicBezTo>
                  <a:pt x="182664" y="5798231"/>
                  <a:pt x="175075" y="5805646"/>
                  <a:pt x="172284" y="5816391"/>
                </a:cubicBezTo>
                <a:cubicBezTo>
                  <a:pt x="188911" y="5810703"/>
                  <a:pt x="174844" y="5841128"/>
                  <a:pt x="182542" y="5846382"/>
                </a:cubicBezTo>
                <a:cubicBezTo>
                  <a:pt x="180118" y="5854404"/>
                  <a:pt x="177856" y="5862781"/>
                  <a:pt x="175877" y="5871336"/>
                </a:cubicBezTo>
                <a:lnTo>
                  <a:pt x="174910" y="5876376"/>
                </a:lnTo>
                <a:lnTo>
                  <a:pt x="175047" y="5876483"/>
                </a:lnTo>
                <a:cubicBezTo>
                  <a:pt x="175167" y="5877594"/>
                  <a:pt x="174973" y="5879257"/>
                  <a:pt x="174335" y="5881814"/>
                </a:cubicBezTo>
                <a:lnTo>
                  <a:pt x="171273" y="5895339"/>
                </a:lnTo>
                <a:cubicBezTo>
                  <a:pt x="171401" y="5896476"/>
                  <a:pt x="171530" y="5897612"/>
                  <a:pt x="171658" y="5898749"/>
                </a:cubicBezTo>
                <a:lnTo>
                  <a:pt x="174658" y="5919558"/>
                </a:lnTo>
                <a:cubicBezTo>
                  <a:pt x="173958" y="5933601"/>
                  <a:pt x="171208" y="5962838"/>
                  <a:pt x="169099" y="5984417"/>
                </a:cubicBezTo>
                <a:cubicBezTo>
                  <a:pt x="162916" y="6005205"/>
                  <a:pt x="164971" y="6025162"/>
                  <a:pt x="162007" y="6049043"/>
                </a:cubicBezTo>
                <a:cubicBezTo>
                  <a:pt x="150795" y="6073830"/>
                  <a:pt x="160091" y="6088483"/>
                  <a:pt x="156875" y="6114000"/>
                </a:cubicBezTo>
                <a:cubicBezTo>
                  <a:pt x="141597" y="6134477"/>
                  <a:pt x="163381" y="6133378"/>
                  <a:pt x="165441" y="6146938"/>
                </a:cubicBezTo>
                <a:lnTo>
                  <a:pt x="165177" y="6150658"/>
                </a:lnTo>
                <a:lnTo>
                  <a:pt x="161772" y="6160011"/>
                </a:lnTo>
                <a:lnTo>
                  <a:pt x="160051" y="6163393"/>
                </a:lnTo>
                <a:cubicBezTo>
                  <a:pt x="159032" y="6165775"/>
                  <a:pt x="158564" y="6167421"/>
                  <a:pt x="158473" y="6168628"/>
                </a:cubicBezTo>
                <a:cubicBezTo>
                  <a:pt x="158506" y="6168685"/>
                  <a:pt x="158540" y="6168742"/>
                  <a:pt x="158573" y="6168799"/>
                </a:cubicBezTo>
                <a:lnTo>
                  <a:pt x="146463" y="6196671"/>
                </a:lnTo>
                <a:cubicBezTo>
                  <a:pt x="152348" y="6205503"/>
                  <a:pt x="134460" y="6231012"/>
                  <a:pt x="150209" y="6232365"/>
                </a:cubicBezTo>
                <a:cubicBezTo>
                  <a:pt x="145821" y="6242321"/>
                  <a:pt x="137774" y="6246719"/>
                  <a:pt x="148544" y="6246162"/>
                </a:cubicBezTo>
                <a:cubicBezTo>
                  <a:pt x="147378" y="6249522"/>
                  <a:pt x="147566" y="6251866"/>
                  <a:pt x="148403" y="6253754"/>
                </a:cubicBezTo>
                <a:lnTo>
                  <a:pt x="138880" y="6276449"/>
                </a:lnTo>
                <a:cubicBezTo>
                  <a:pt x="138814" y="6277540"/>
                  <a:pt x="138749" y="6278630"/>
                  <a:pt x="138683" y="6279721"/>
                </a:cubicBezTo>
                <a:lnTo>
                  <a:pt x="130721" y="6293675"/>
                </a:lnTo>
                <a:lnTo>
                  <a:pt x="120717" y="6313967"/>
                </a:lnTo>
                <a:cubicBezTo>
                  <a:pt x="120758" y="6314457"/>
                  <a:pt x="120800" y="6314947"/>
                  <a:pt x="120841" y="6315437"/>
                </a:cubicBezTo>
                <a:lnTo>
                  <a:pt x="115208" y="6324024"/>
                </a:lnTo>
                <a:cubicBezTo>
                  <a:pt x="113007" y="6326672"/>
                  <a:pt x="103991" y="6364381"/>
                  <a:pt x="101217" y="6365923"/>
                </a:cubicBezTo>
                <a:lnTo>
                  <a:pt x="74946" y="6556817"/>
                </a:lnTo>
                <a:cubicBezTo>
                  <a:pt x="55357" y="6665926"/>
                  <a:pt x="35695" y="6744075"/>
                  <a:pt x="16001" y="6808678"/>
                </a:cubicBezTo>
                <a:lnTo>
                  <a:pt x="0" y="6858000"/>
                </a:lnTo>
                <a:lnTo>
                  <a:pt x="5734864" y="6858000"/>
                </a:lnTo>
                <a:lnTo>
                  <a:pt x="5734864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00A113-43DE-3D49-AF83-0BCE0F5B68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524" y="351691"/>
            <a:ext cx="3522622" cy="742136"/>
          </a:xfr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kern="1200" dirty="0">
                <a:solidFill>
                  <a:schemeClr val="tx1"/>
                </a:solidFill>
                <a:latin typeface="Microsoft Himalaya" pitchFamily="2" charset="0"/>
                <a:ea typeface="Microsoft Himalaya" pitchFamily="2" charset="0"/>
                <a:cs typeface="Microsoft Himalaya" pitchFamily="2" charset="0"/>
              </a:rPr>
              <a:t>Managers to Analyze</a:t>
            </a: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0C093B94-09AA-AA48-A3E0-F568147704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7969060" y="335208"/>
            <a:ext cx="1663775" cy="106680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D2E12A72-4E22-304C-A06C-B89DD9020E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031958">
            <a:off x="5455353" y="174041"/>
            <a:ext cx="1951155" cy="1398028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B0F635C6-BCBA-904D-BFF8-03E2E524EC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429995">
            <a:off x="10521938" y="108633"/>
            <a:ext cx="1426519" cy="1426519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EBA3036F-0695-FE41-959E-02B7485CCE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177122">
            <a:off x="6837707" y="-16505"/>
            <a:ext cx="1364157" cy="1471974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92670E7B-E6E0-8746-A500-9162A52B97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0604015">
            <a:off x="7505286" y="126286"/>
            <a:ext cx="1139471" cy="1690828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AC04B0E3-4C80-B042-99BA-4CBF25FB15E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52986" y="-180500"/>
            <a:ext cx="1476631" cy="2024774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5ACEEA50-305D-3146-A837-4AF5CC8C13E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4881308">
            <a:off x="9972850" y="52076"/>
            <a:ext cx="1186011" cy="1660415"/>
          </a:xfrm>
          <a:prstGeom prst="rect">
            <a:avLst/>
          </a:prstGeom>
        </p:spPr>
      </p:pic>
      <p:graphicFrame>
        <p:nvGraphicFramePr>
          <p:cNvPr id="6" name="Table 10">
            <a:extLst>
              <a:ext uri="{FF2B5EF4-FFF2-40B4-BE49-F238E27FC236}">
                <a16:creationId xmlns:a16="http://schemas.microsoft.com/office/drawing/2014/main" id="{B19F6430-DF0C-4D40-AFF9-D32378D51B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2324399"/>
              </p:ext>
            </p:extLst>
          </p:nvPr>
        </p:nvGraphicFramePr>
        <p:xfrm>
          <a:off x="6065610" y="1472557"/>
          <a:ext cx="5739042" cy="3816340"/>
        </p:xfrm>
        <a:graphic>
          <a:graphicData uri="http://schemas.openxmlformats.org/drawingml/2006/table">
            <a:tbl>
              <a:tblPr firstRow="1" bandRow="1">
                <a:noFill/>
                <a:tableStyleId>{2D5ABB26-0587-4C30-8999-92F81FD0307C}</a:tableStyleId>
              </a:tblPr>
              <a:tblGrid>
                <a:gridCol w="448033">
                  <a:extLst>
                    <a:ext uri="{9D8B030D-6E8A-4147-A177-3AD203B41FA5}">
                      <a16:colId xmlns:a16="http://schemas.microsoft.com/office/drawing/2014/main" val="3582581138"/>
                    </a:ext>
                  </a:extLst>
                </a:gridCol>
                <a:gridCol w="1379936">
                  <a:extLst>
                    <a:ext uri="{9D8B030D-6E8A-4147-A177-3AD203B41FA5}">
                      <a16:colId xmlns:a16="http://schemas.microsoft.com/office/drawing/2014/main" val="4104974364"/>
                    </a:ext>
                  </a:extLst>
                </a:gridCol>
                <a:gridCol w="1867109">
                  <a:extLst>
                    <a:ext uri="{9D8B030D-6E8A-4147-A177-3AD203B41FA5}">
                      <a16:colId xmlns:a16="http://schemas.microsoft.com/office/drawing/2014/main" val="2845049946"/>
                    </a:ext>
                  </a:extLst>
                </a:gridCol>
                <a:gridCol w="1037974">
                  <a:extLst>
                    <a:ext uri="{9D8B030D-6E8A-4147-A177-3AD203B41FA5}">
                      <a16:colId xmlns:a16="http://schemas.microsoft.com/office/drawing/2014/main" val="2915032562"/>
                    </a:ext>
                  </a:extLst>
                </a:gridCol>
                <a:gridCol w="1005990">
                  <a:extLst>
                    <a:ext uri="{9D8B030D-6E8A-4147-A177-3AD203B41FA5}">
                      <a16:colId xmlns:a16="http://schemas.microsoft.com/office/drawing/2014/main" val="423617713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 sz="1200" b="0" cap="none" spc="60" dirty="0">
                        <a:solidFill>
                          <a:schemeClr val="bg1"/>
                        </a:solidFill>
                        <a:latin typeface="+mn-lt"/>
                        <a:ea typeface="Microsoft Himalaya" pitchFamily="2" charset="0"/>
                        <a:cs typeface="Microsoft Himalaya" pitchFamily="2" charset="0"/>
                      </a:endParaRPr>
                    </a:p>
                  </a:txBody>
                  <a:tcPr marL="64243" marR="64243" marT="72010" marB="321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cap="none" spc="60" dirty="0">
                          <a:solidFill>
                            <a:schemeClr val="bg1"/>
                          </a:solidFill>
                          <a:latin typeface="+mn-lt"/>
                          <a:ea typeface="Microsoft Himalaya" pitchFamily="2" charset="0"/>
                          <a:cs typeface="Microsoft Himalaya" pitchFamily="2" charset="0"/>
                        </a:rPr>
                        <a:t>Club</a:t>
                      </a:r>
                    </a:p>
                  </a:txBody>
                  <a:tcPr marL="64243" marR="64243" marT="72010" marB="32122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cap="none" spc="60" dirty="0">
                          <a:solidFill>
                            <a:schemeClr val="bg1"/>
                          </a:solidFill>
                          <a:latin typeface="+mn-lt"/>
                          <a:ea typeface="Microsoft Himalaya" pitchFamily="2" charset="0"/>
                          <a:cs typeface="Microsoft Himalaya" pitchFamily="2" charset="0"/>
                        </a:rPr>
                        <a:t>Manager</a:t>
                      </a:r>
                    </a:p>
                  </a:txBody>
                  <a:tcPr marL="64243" marR="64243" marT="72010" marB="32122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cap="none" spc="60" dirty="0">
                          <a:solidFill>
                            <a:schemeClr val="bg1"/>
                          </a:solidFill>
                          <a:latin typeface="+mn-lt"/>
                          <a:ea typeface="Microsoft Himalaya" pitchFamily="2" charset="0"/>
                          <a:cs typeface="Microsoft Himalaya" pitchFamily="2" charset="0"/>
                        </a:rPr>
                        <a:t>Homophily</a:t>
                      </a:r>
                    </a:p>
                  </a:txBody>
                  <a:tcPr marL="64243" marR="64243" marT="72010" marB="32122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cap="none" spc="60" dirty="0">
                          <a:solidFill>
                            <a:schemeClr val="bg1"/>
                          </a:solidFill>
                          <a:latin typeface="+mn-lt"/>
                          <a:ea typeface="Microsoft Himalaya" pitchFamily="2" charset="0"/>
                          <a:cs typeface="Microsoft Himalaya" pitchFamily="2" charset="0"/>
                        </a:rPr>
                        <a:t>Year</a:t>
                      </a:r>
                    </a:p>
                  </a:txBody>
                  <a:tcPr marL="64243" marR="64243" marT="72010" marB="32122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9282586"/>
                  </a:ext>
                </a:extLst>
              </a:tr>
              <a:tr h="279336">
                <a:tc>
                  <a:txBody>
                    <a:bodyPr/>
                    <a:lstStyle/>
                    <a:p>
                      <a:r>
                        <a:rPr lang="en-US" sz="1200" cap="none" spc="0">
                          <a:solidFill>
                            <a:schemeClr val="tx1"/>
                          </a:solidFill>
                          <a:latin typeface="+mn-lt"/>
                          <a:ea typeface="Microsoft Himalaya" pitchFamily="2" charset="0"/>
                          <a:cs typeface="Microsoft Himalaya" pitchFamily="2" charset="0"/>
                        </a:rPr>
                        <a:t>CL</a:t>
                      </a:r>
                    </a:p>
                  </a:txBody>
                  <a:tcPr marL="64243" marR="64243" marT="72010" marB="3212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ap="flat" cmpd="sng" algn="ctr">
                      <a:noFill/>
                      <a:prstDash val="solid"/>
                    </a:lnB>
                    <a:gradFill flip="none" rotWithShape="1">
                      <a:gsLst>
                        <a:gs pos="0">
                          <a:schemeClr val="accent5">
                            <a:lumMod val="5000"/>
                            <a:lumOff val="95000"/>
                          </a:schemeClr>
                        </a:gs>
                        <a:gs pos="74000">
                          <a:schemeClr val="accent5">
                            <a:lumMod val="45000"/>
                            <a:lumOff val="55000"/>
                          </a:schemeClr>
                        </a:gs>
                        <a:gs pos="83000">
                          <a:schemeClr val="accent5">
                            <a:lumMod val="45000"/>
                            <a:lumOff val="55000"/>
                          </a:schemeClr>
                        </a:gs>
                        <a:gs pos="100000">
                          <a:schemeClr val="accent5">
                            <a:lumMod val="30000"/>
                            <a:lumOff val="70000"/>
                          </a:schemeClr>
                        </a:gs>
                      </a:gsLst>
                      <a:path path="rect">
                        <a:fillToRect l="100000" t="100000"/>
                      </a:path>
                      <a:tileRect r="-100000" b="-100000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cap="none" spc="0" dirty="0">
                          <a:solidFill>
                            <a:schemeClr val="tx1"/>
                          </a:solidFill>
                          <a:latin typeface="+mn-lt"/>
                          <a:ea typeface="Microsoft Himalaya" pitchFamily="2" charset="0"/>
                          <a:cs typeface="Microsoft Himalaya" pitchFamily="2" charset="0"/>
                        </a:rPr>
                        <a:t>Arsenal FC</a:t>
                      </a:r>
                    </a:p>
                  </a:txBody>
                  <a:tcPr marL="64243" marR="64243" marT="72010" marB="32122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ap="flat" cmpd="sng" algn="ctr">
                      <a:noFill/>
                      <a:prstDash val="solid"/>
                    </a:lnB>
                    <a:gradFill flip="none" rotWithShape="1">
                      <a:gsLst>
                        <a:gs pos="0">
                          <a:schemeClr val="accent5">
                            <a:lumMod val="5000"/>
                            <a:lumOff val="95000"/>
                          </a:schemeClr>
                        </a:gs>
                        <a:gs pos="74000">
                          <a:schemeClr val="accent5">
                            <a:lumMod val="45000"/>
                            <a:lumOff val="55000"/>
                          </a:schemeClr>
                        </a:gs>
                        <a:gs pos="83000">
                          <a:schemeClr val="accent5">
                            <a:lumMod val="45000"/>
                            <a:lumOff val="55000"/>
                          </a:schemeClr>
                        </a:gs>
                        <a:gs pos="100000">
                          <a:schemeClr val="accent5">
                            <a:lumMod val="30000"/>
                            <a:lumOff val="70000"/>
                          </a:schemeClr>
                        </a:gs>
                      </a:gsLst>
                      <a:path path="rect">
                        <a:fillToRect l="100000" t="100000"/>
                      </a:path>
                      <a:tileRect r="-100000" b="-100000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cap="none" spc="0" dirty="0">
                          <a:solidFill>
                            <a:schemeClr val="tx1"/>
                          </a:solidFill>
                          <a:latin typeface="+mn-lt"/>
                          <a:ea typeface="Microsoft Himalaya" pitchFamily="2" charset="0"/>
                          <a:cs typeface="Microsoft Himalaya" pitchFamily="2" charset="0"/>
                        </a:rPr>
                        <a:t>Unai Emery</a:t>
                      </a:r>
                    </a:p>
                  </a:txBody>
                  <a:tcPr marL="64243" marR="64243" marT="72010" marB="32122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ap="flat" cmpd="sng" algn="ctr">
                      <a:noFill/>
                      <a:prstDash val="solid"/>
                    </a:lnB>
                    <a:gradFill flip="none" rotWithShape="1">
                      <a:gsLst>
                        <a:gs pos="0">
                          <a:schemeClr val="accent5">
                            <a:lumMod val="5000"/>
                            <a:lumOff val="95000"/>
                          </a:schemeClr>
                        </a:gs>
                        <a:gs pos="74000">
                          <a:schemeClr val="accent5">
                            <a:lumMod val="45000"/>
                            <a:lumOff val="55000"/>
                          </a:schemeClr>
                        </a:gs>
                        <a:gs pos="83000">
                          <a:schemeClr val="accent5">
                            <a:lumMod val="45000"/>
                            <a:lumOff val="55000"/>
                          </a:schemeClr>
                        </a:gs>
                        <a:gs pos="100000">
                          <a:schemeClr val="accent5">
                            <a:lumMod val="30000"/>
                            <a:lumOff val="70000"/>
                          </a:schemeClr>
                        </a:gs>
                      </a:gsLst>
                      <a:path path="rect">
                        <a:fillToRect l="100000" t="100000"/>
                      </a:path>
                      <a:tileRect r="-100000" b="-100000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cap="none" spc="0">
                          <a:solidFill>
                            <a:schemeClr val="tx1"/>
                          </a:solidFill>
                          <a:latin typeface="+mn-lt"/>
                          <a:ea typeface="Microsoft Himalaya" pitchFamily="2" charset="0"/>
                          <a:cs typeface="Microsoft Himalaya" pitchFamily="2" charset="0"/>
                        </a:rPr>
                        <a:t>0.5</a:t>
                      </a:r>
                    </a:p>
                  </a:txBody>
                  <a:tcPr marL="64243" marR="64243" marT="72010" marB="32122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ap="flat" cmpd="sng" algn="ctr">
                      <a:noFill/>
                      <a:prstDash val="solid"/>
                    </a:lnB>
                    <a:gradFill flip="none" rotWithShape="1">
                      <a:gsLst>
                        <a:gs pos="0">
                          <a:schemeClr val="accent5">
                            <a:lumMod val="5000"/>
                            <a:lumOff val="95000"/>
                          </a:schemeClr>
                        </a:gs>
                        <a:gs pos="74000">
                          <a:schemeClr val="accent5">
                            <a:lumMod val="45000"/>
                            <a:lumOff val="55000"/>
                          </a:schemeClr>
                        </a:gs>
                        <a:gs pos="83000">
                          <a:schemeClr val="accent5">
                            <a:lumMod val="45000"/>
                            <a:lumOff val="55000"/>
                          </a:schemeClr>
                        </a:gs>
                        <a:gs pos="100000">
                          <a:schemeClr val="accent5">
                            <a:lumMod val="30000"/>
                            <a:lumOff val="70000"/>
                          </a:schemeClr>
                        </a:gs>
                      </a:gsLst>
                      <a:path path="rect">
                        <a:fillToRect l="100000" t="100000"/>
                      </a:path>
                      <a:tileRect r="-100000" b="-100000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cap="none" spc="0" dirty="0">
                          <a:solidFill>
                            <a:schemeClr val="tx1"/>
                          </a:solidFill>
                          <a:latin typeface="+mn-lt"/>
                          <a:ea typeface="Microsoft Himalaya" pitchFamily="2" charset="0"/>
                          <a:cs typeface="Microsoft Himalaya" pitchFamily="2" charset="0"/>
                        </a:rPr>
                        <a:t>2018- 2019</a:t>
                      </a:r>
                    </a:p>
                  </a:txBody>
                  <a:tcPr marL="64243" marR="64243" marT="72010" marB="32122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ap="flat" cmpd="sng" algn="ctr">
                      <a:noFill/>
                      <a:prstDash val="solid"/>
                    </a:lnB>
                    <a:gradFill flip="none" rotWithShape="1">
                      <a:gsLst>
                        <a:gs pos="0">
                          <a:schemeClr val="accent5">
                            <a:lumMod val="5000"/>
                            <a:lumOff val="95000"/>
                          </a:schemeClr>
                        </a:gs>
                        <a:gs pos="74000">
                          <a:schemeClr val="accent5">
                            <a:lumMod val="45000"/>
                            <a:lumOff val="55000"/>
                          </a:schemeClr>
                        </a:gs>
                        <a:gs pos="83000">
                          <a:schemeClr val="accent5">
                            <a:lumMod val="45000"/>
                            <a:lumOff val="55000"/>
                          </a:schemeClr>
                        </a:gs>
                        <a:gs pos="100000">
                          <a:schemeClr val="accent5">
                            <a:lumMod val="30000"/>
                            <a:lumOff val="70000"/>
                          </a:schemeClr>
                        </a:gs>
                      </a:gsLst>
                      <a:path path="rect">
                        <a:fillToRect l="100000" t="100000"/>
                      </a:path>
                      <a:tileRect r="-100000" b="-10000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673346464"/>
                  </a:ext>
                </a:extLst>
              </a:tr>
              <a:tr h="30095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cap="none" spc="0">
                          <a:solidFill>
                            <a:schemeClr val="tx1"/>
                          </a:solidFill>
                          <a:latin typeface="+mn-lt"/>
                          <a:ea typeface="Microsoft Himalaya" pitchFamily="2" charset="0"/>
                          <a:cs typeface="Microsoft Himalaya" pitchFamily="2" charset="0"/>
                        </a:rPr>
                        <a:t>CL</a:t>
                      </a:r>
                    </a:p>
                  </a:txBody>
                  <a:tcPr marL="64243" marR="64243" marT="72010" marB="3212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gradFill flip="none" rotWithShape="1">
                      <a:gsLst>
                        <a:gs pos="0">
                          <a:schemeClr val="accent5">
                            <a:lumMod val="5000"/>
                            <a:lumOff val="95000"/>
                          </a:schemeClr>
                        </a:gs>
                        <a:gs pos="74000">
                          <a:schemeClr val="accent5">
                            <a:lumMod val="45000"/>
                            <a:lumOff val="55000"/>
                          </a:schemeClr>
                        </a:gs>
                        <a:gs pos="83000">
                          <a:schemeClr val="accent5">
                            <a:lumMod val="45000"/>
                            <a:lumOff val="55000"/>
                          </a:schemeClr>
                        </a:gs>
                        <a:gs pos="100000">
                          <a:schemeClr val="accent5">
                            <a:lumMod val="30000"/>
                            <a:lumOff val="70000"/>
                          </a:schemeClr>
                        </a:gs>
                      </a:gsLst>
                      <a:path path="rect">
                        <a:fillToRect l="100000" t="100000"/>
                      </a:path>
                      <a:tileRect r="-100000" b="-100000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cap="none" spc="0" dirty="0">
                          <a:solidFill>
                            <a:schemeClr val="tx1"/>
                          </a:solidFill>
                          <a:latin typeface="+mn-lt"/>
                          <a:ea typeface="Microsoft Himalaya" pitchFamily="2" charset="0"/>
                          <a:cs typeface="Microsoft Himalaya" pitchFamily="2" charset="0"/>
                        </a:rPr>
                        <a:t>Arsenal FC</a:t>
                      </a:r>
                    </a:p>
                  </a:txBody>
                  <a:tcPr marL="64243" marR="64243" marT="72010" marB="32122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gradFill flip="none" rotWithShape="1">
                      <a:gsLst>
                        <a:gs pos="0">
                          <a:schemeClr val="accent5">
                            <a:lumMod val="5000"/>
                            <a:lumOff val="95000"/>
                          </a:schemeClr>
                        </a:gs>
                        <a:gs pos="74000">
                          <a:schemeClr val="accent5">
                            <a:lumMod val="45000"/>
                            <a:lumOff val="55000"/>
                          </a:schemeClr>
                        </a:gs>
                        <a:gs pos="83000">
                          <a:schemeClr val="accent5">
                            <a:lumMod val="45000"/>
                            <a:lumOff val="55000"/>
                          </a:schemeClr>
                        </a:gs>
                        <a:gs pos="100000">
                          <a:schemeClr val="accent5">
                            <a:lumMod val="30000"/>
                            <a:lumOff val="70000"/>
                          </a:schemeClr>
                        </a:gs>
                      </a:gsLst>
                      <a:path path="rect">
                        <a:fillToRect l="100000" t="100000"/>
                      </a:path>
                      <a:tileRect r="-100000" b="-100000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cap="none" spc="0" dirty="0">
                          <a:solidFill>
                            <a:schemeClr val="tx1"/>
                          </a:solidFill>
                          <a:latin typeface="+mn-lt"/>
                          <a:ea typeface="Microsoft Himalaya" pitchFamily="2" charset="0"/>
                          <a:cs typeface="Microsoft Himalaya" pitchFamily="2" charset="0"/>
                        </a:rPr>
                        <a:t>Arsene Wenger</a:t>
                      </a:r>
                    </a:p>
                  </a:txBody>
                  <a:tcPr marL="64243" marR="64243" marT="72010" marB="32122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gradFill flip="none" rotWithShape="1">
                      <a:gsLst>
                        <a:gs pos="0">
                          <a:schemeClr val="accent5">
                            <a:lumMod val="5000"/>
                            <a:lumOff val="95000"/>
                          </a:schemeClr>
                        </a:gs>
                        <a:gs pos="74000">
                          <a:schemeClr val="accent5">
                            <a:lumMod val="45000"/>
                            <a:lumOff val="55000"/>
                          </a:schemeClr>
                        </a:gs>
                        <a:gs pos="83000">
                          <a:schemeClr val="accent5">
                            <a:lumMod val="45000"/>
                            <a:lumOff val="55000"/>
                          </a:schemeClr>
                        </a:gs>
                        <a:gs pos="100000">
                          <a:schemeClr val="accent5">
                            <a:lumMod val="30000"/>
                            <a:lumOff val="70000"/>
                          </a:schemeClr>
                        </a:gs>
                      </a:gsLst>
                      <a:path path="rect">
                        <a:fillToRect l="100000" t="100000"/>
                      </a:path>
                      <a:tileRect r="-100000" b="-100000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cap="none" spc="0">
                          <a:solidFill>
                            <a:schemeClr val="tx1"/>
                          </a:solidFill>
                          <a:latin typeface="+mn-lt"/>
                          <a:ea typeface="Microsoft Himalaya" pitchFamily="2" charset="0"/>
                          <a:cs typeface="Microsoft Himalaya" pitchFamily="2" charset="0"/>
                        </a:rPr>
                        <a:t>0.23</a:t>
                      </a:r>
                    </a:p>
                  </a:txBody>
                  <a:tcPr marL="64243" marR="64243" marT="72010" marB="32122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gradFill flip="none" rotWithShape="1">
                      <a:gsLst>
                        <a:gs pos="0">
                          <a:schemeClr val="accent5">
                            <a:lumMod val="5000"/>
                            <a:lumOff val="95000"/>
                          </a:schemeClr>
                        </a:gs>
                        <a:gs pos="74000">
                          <a:schemeClr val="accent5">
                            <a:lumMod val="45000"/>
                            <a:lumOff val="55000"/>
                          </a:schemeClr>
                        </a:gs>
                        <a:gs pos="83000">
                          <a:schemeClr val="accent5">
                            <a:lumMod val="45000"/>
                            <a:lumOff val="55000"/>
                          </a:schemeClr>
                        </a:gs>
                        <a:gs pos="100000">
                          <a:schemeClr val="accent5">
                            <a:lumMod val="30000"/>
                            <a:lumOff val="70000"/>
                          </a:schemeClr>
                        </a:gs>
                      </a:gsLst>
                      <a:path path="rect">
                        <a:fillToRect l="100000" t="100000"/>
                      </a:path>
                      <a:tileRect r="-100000" b="-100000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cap="none" spc="0" dirty="0">
                          <a:solidFill>
                            <a:schemeClr val="tx1"/>
                          </a:solidFill>
                          <a:latin typeface="+mn-lt"/>
                          <a:ea typeface="Microsoft Himalaya" pitchFamily="2" charset="0"/>
                          <a:cs typeface="Microsoft Himalaya" pitchFamily="2" charset="0"/>
                        </a:rPr>
                        <a:t>1999- 2017</a:t>
                      </a:r>
                    </a:p>
                  </a:txBody>
                  <a:tcPr marL="64243" marR="64243" marT="72010" marB="32122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gradFill flip="none" rotWithShape="1">
                      <a:gsLst>
                        <a:gs pos="0">
                          <a:schemeClr val="accent5">
                            <a:lumMod val="5000"/>
                            <a:lumOff val="95000"/>
                          </a:schemeClr>
                        </a:gs>
                        <a:gs pos="74000">
                          <a:schemeClr val="accent5">
                            <a:lumMod val="45000"/>
                            <a:lumOff val="55000"/>
                          </a:schemeClr>
                        </a:gs>
                        <a:gs pos="83000">
                          <a:schemeClr val="accent5">
                            <a:lumMod val="45000"/>
                            <a:lumOff val="55000"/>
                          </a:schemeClr>
                        </a:gs>
                        <a:gs pos="100000">
                          <a:schemeClr val="accent5">
                            <a:lumMod val="30000"/>
                            <a:lumOff val="70000"/>
                          </a:schemeClr>
                        </a:gs>
                      </a:gsLst>
                      <a:path path="rect">
                        <a:fillToRect l="100000" t="100000"/>
                      </a:path>
                      <a:tileRect r="-100000" b="-10000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56620776"/>
                  </a:ext>
                </a:extLst>
              </a:tr>
              <a:tr h="367404">
                <a:tc>
                  <a:txBody>
                    <a:bodyPr/>
                    <a:lstStyle/>
                    <a:p>
                      <a:r>
                        <a:rPr lang="en-US" sz="1200" cap="none" spc="0">
                          <a:solidFill>
                            <a:schemeClr val="tx1"/>
                          </a:solidFill>
                          <a:latin typeface="+mn-lt"/>
                          <a:ea typeface="Microsoft Himalaya" pitchFamily="2" charset="0"/>
                          <a:cs typeface="Microsoft Himalaya" pitchFamily="2" charset="0"/>
                        </a:rPr>
                        <a:t>CL</a:t>
                      </a:r>
                    </a:p>
                  </a:txBody>
                  <a:tcPr marL="64243" marR="64243" marT="72010" marB="3212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gradFill flip="none" rotWithShape="1">
                      <a:gsLst>
                        <a:gs pos="0">
                          <a:schemeClr val="accent5">
                            <a:lumMod val="5000"/>
                            <a:lumOff val="95000"/>
                          </a:schemeClr>
                        </a:gs>
                        <a:gs pos="74000">
                          <a:schemeClr val="accent5">
                            <a:lumMod val="45000"/>
                            <a:lumOff val="55000"/>
                          </a:schemeClr>
                        </a:gs>
                        <a:gs pos="83000">
                          <a:schemeClr val="accent5">
                            <a:lumMod val="45000"/>
                            <a:lumOff val="55000"/>
                          </a:schemeClr>
                        </a:gs>
                        <a:gs pos="100000">
                          <a:schemeClr val="accent5">
                            <a:lumMod val="30000"/>
                            <a:lumOff val="70000"/>
                          </a:schemeClr>
                        </a:gs>
                      </a:gsLst>
                      <a:path path="rect">
                        <a:fillToRect l="100000" t="100000"/>
                      </a:path>
                      <a:tileRect r="-100000" b="-100000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cap="none" spc="0" dirty="0">
                          <a:solidFill>
                            <a:schemeClr val="tx1"/>
                          </a:solidFill>
                          <a:latin typeface="+mn-lt"/>
                          <a:ea typeface="Microsoft Himalaya" pitchFamily="2" charset="0"/>
                          <a:cs typeface="Microsoft Himalaya" pitchFamily="2" charset="0"/>
                        </a:rPr>
                        <a:t>Manchester City </a:t>
                      </a:r>
                    </a:p>
                  </a:txBody>
                  <a:tcPr marL="64243" marR="64243" marT="72010" marB="32122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gradFill flip="none" rotWithShape="1">
                      <a:gsLst>
                        <a:gs pos="0">
                          <a:schemeClr val="accent5">
                            <a:lumMod val="5000"/>
                            <a:lumOff val="95000"/>
                          </a:schemeClr>
                        </a:gs>
                        <a:gs pos="74000">
                          <a:schemeClr val="accent5">
                            <a:lumMod val="45000"/>
                            <a:lumOff val="55000"/>
                          </a:schemeClr>
                        </a:gs>
                        <a:gs pos="83000">
                          <a:schemeClr val="accent5">
                            <a:lumMod val="45000"/>
                            <a:lumOff val="55000"/>
                          </a:schemeClr>
                        </a:gs>
                        <a:gs pos="100000">
                          <a:schemeClr val="accent5">
                            <a:lumMod val="30000"/>
                            <a:lumOff val="70000"/>
                          </a:schemeClr>
                        </a:gs>
                      </a:gsLst>
                      <a:path path="rect">
                        <a:fillToRect l="100000" t="100000"/>
                      </a:path>
                      <a:tileRect r="-100000" b="-100000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cap="none" spc="0" dirty="0">
                          <a:solidFill>
                            <a:schemeClr val="tx1"/>
                          </a:solidFill>
                          <a:latin typeface="+mn-lt"/>
                          <a:ea typeface="Microsoft Himalaya" pitchFamily="2" charset="0"/>
                          <a:cs typeface="Microsoft Himalaya" pitchFamily="2" charset="0"/>
                        </a:rPr>
                        <a:t>Pep Guardiola </a:t>
                      </a:r>
                    </a:p>
                  </a:txBody>
                  <a:tcPr marL="64243" marR="64243" marT="72010" marB="32122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gradFill flip="none" rotWithShape="1">
                      <a:gsLst>
                        <a:gs pos="0">
                          <a:schemeClr val="accent5">
                            <a:lumMod val="5000"/>
                            <a:lumOff val="95000"/>
                          </a:schemeClr>
                        </a:gs>
                        <a:gs pos="74000">
                          <a:schemeClr val="accent5">
                            <a:lumMod val="45000"/>
                            <a:lumOff val="55000"/>
                          </a:schemeClr>
                        </a:gs>
                        <a:gs pos="83000">
                          <a:schemeClr val="accent5">
                            <a:lumMod val="45000"/>
                            <a:lumOff val="55000"/>
                          </a:schemeClr>
                        </a:gs>
                        <a:gs pos="100000">
                          <a:schemeClr val="accent5">
                            <a:lumMod val="30000"/>
                            <a:lumOff val="70000"/>
                          </a:schemeClr>
                        </a:gs>
                      </a:gsLst>
                      <a:path path="rect">
                        <a:fillToRect l="100000" t="100000"/>
                      </a:path>
                      <a:tileRect r="-100000" b="-100000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cap="none" spc="0">
                          <a:solidFill>
                            <a:schemeClr val="tx1"/>
                          </a:solidFill>
                          <a:latin typeface="+mn-lt"/>
                          <a:ea typeface="Microsoft Himalaya" pitchFamily="2" charset="0"/>
                          <a:cs typeface="Microsoft Himalaya" pitchFamily="2" charset="0"/>
                        </a:rPr>
                        <a:t>0.21</a:t>
                      </a:r>
                    </a:p>
                  </a:txBody>
                  <a:tcPr marL="64243" marR="64243" marT="72010" marB="32122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gradFill flip="none" rotWithShape="1">
                      <a:gsLst>
                        <a:gs pos="0">
                          <a:schemeClr val="accent5">
                            <a:lumMod val="5000"/>
                            <a:lumOff val="95000"/>
                          </a:schemeClr>
                        </a:gs>
                        <a:gs pos="74000">
                          <a:schemeClr val="accent5">
                            <a:lumMod val="45000"/>
                            <a:lumOff val="55000"/>
                          </a:schemeClr>
                        </a:gs>
                        <a:gs pos="83000">
                          <a:schemeClr val="accent5">
                            <a:lumMod val="45000"/>
                            <a:lumOff val="55000"/>
                          </a:schemeClr>
                        </a:gs>
                        <a:gs pos="100000">
                          <a:schemeClr val="accent5">
                            <a:lumMod val="30000"/>
                            <a:lumOff val="70000"/>
                          </a:schemeClr>
                        </a:gs>
                      </a:gsLst>
                      <a:path path="rect">
                        <a:fillToRect l="100000" t="100000"/>
                      </a:path>
                      <a:tileRect r="-100000" b="-100000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cap="none" spc="0">
                          <a:solidFill>
                            <a:schemeClr val="tx1"/>
                          </a:solidFill>
                          <a:latin typeface="+mn-lt"/>
                          <a:ea typeface="Microsoft Himalaya" pitchFamily="2" charset="0"/>
                          <a:cs typeface="Microsoft Himalaya" pitchFamily="2" charset="0"/>
                        </a:rPr>
                        <a:t>2016 -Present</a:t>
                      </a:r>
                    </a:p>
                  </a:txBody>
                  <a:tcPr marL="64243" marR="64243" marT="72010" marB="32122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gradFill flip="none" rotWithShape="1">
                      <a:gsLst>
                        <a:gs pos="0">
                          <a:schemeClr val="accent5">
                            <a:lumMod val="5000"/>
                            <a:lumOff val="95000"/>
                          </a:schemeClr>
                        </a:gs>
                        <a:gs pos="74000">
                          <a:schemeClr val="accent5">
                            <a:lumMod val="45000"/>
                            <a:lumOff val="55000"/>
                          </a:schemeClr>
                        </a:gs>
                        <a:gs pos="83000">
                          <a:schemeClr val="accent5">
                            <a:lumMod val="45000"/>
                            <a:lumOff val="55000"/>
                          </a:schemeClr>
                        </a:gs>
                        <a:gs pos="100000">
                          <a:schemeClr val="accent5">
                            <a:lumMod val="30000"/>
                            <a:lumOff val="70000"/>
                          </a:schemeClr>
                        </a:gs>
                      </a:gsLst>
                      <a:path path="rect">
                        <a:fillToRect l="100000" t="100000"/>
                      </a:path>
                      <a:tileRect r="-100000" b="-10000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871745752"/>
                  </a:ext>
                </a:extLst>
              </a:tr>
              <a:tr h="366435">
                <a:tc>
                  <a:txBody>
                    <a:bodyPr/>
                    <a:lstStyle/>
                    <a:p>
                      <a:r>
                        <a:rPr lang="en-US" sz="1200" cap="none" spc="0">
                          <a:solidFill>
                            <a:schemeClr val="tx1"/>
                          </a:solidFill>
                          <a:latin typeface="+mn-lt"/>
                          <a:ea typeface="Microsoft Himalaya" pitchFamily="2" charset="0"/>
                          <a:cs typeface="Microsoft Himalaya" pitchFamily="2" charset="0"/>
                        </a:rPr>
                        <a:t>CL</a:t>
                      </a:r>
                    </a:p>
                  </a:txBody>
                  <a:tcPr marL="64243" marR="64243" marT="72010" marB="3212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gradFill flip="none" rotWithShape="1">
                      <a:gsLst>
                        <a:gs pos="0">
                          <a:schemeClr val="accent5">
                            <a:lumMod val="5000"/>
                            <a:lumOff val="95000"/>
                          </a:schemeClr>
                        </a:gs>
                        <a:gs pos="74000">
                          <a:schemeClr val="accent5">
                            <a:lumMod val="45000"/>
                            <a:lumOff val="55000"/>
                          </a:schemeClr>
                        </a:gs>
                        <a:gs pos="83000">
                          <a:schemeClr val="accent5">
                            <a:lumMod val="45000"/>
                            <a:lumOff val="55000"/>
                          </a:schemeClr>
                        </a:gs>
                        <a:gs pos="100000">
                          <a:schemeClr val="accent5">
                            <a:lumMod val="30000"/>
                            <a:lumOff val="70000"/>
                          </a:schemeClr>
                        </a:gs>
                      </a:gsLst>
                      <a:path path="rect">
                        <a:fillToRect l="100000" t="100000"/>
                      </a:path>
                      <a:tileRect r="-100000" b="-100000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cap="none" spc="0" dirty="0">
                          <a:solidFill>
                            <a:schemeClr val="tx1"/>
                          </a:solidFill>
                          <a:latin typeface="+mn-lt"/>
                          <a:ea typeface="Microsoft Himalaya" pitchFamily="2" charset="0"/>
                          <a:cs typeface="Microsoft Himalaya" pitchFamily="2" charset="0"/>
                        </a:rPr>
                        <a:t>Manchester United</a:t>
                      </a:r>
                    </a:p>
                  </a:txBody>
                  <a:tcPr marL="64243" marR="64243" marT="72010" marB="32122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gradFill flip="none" rotWithShape="1">
                      <a:gsLst>
                        <a:gs pos="0">
                          <a:schemeClr val="accent5">
                            <a:lumMod val="5000"/>
                            <a:lumOff val="95000"/>
                          </a:schemeClr>
                        </a:gs>
                        <a:gs pos="74000">
                          <a:schemeClr val="accent5">
                            <a:lumMod val="45000"/>
                            <a:lumOff val="55000"/>
                          </a:schemeClr>
                        </a:gs>
                        <a:gs pos="83000">
                          <a:schemeClr val="accent5">
                            <a:lumMod val="45000"/>
                            <a:lumOff val="55000"/>
                          </a:schemeClr>
                        </a:gs>
                        <a:gs pos="100000">
                          <a:schemeClr val="accent5">
                            <a:lumMod val="30000"/>
                            <a:lumOff val="70000"/>
                          </a:schemeClr>
                        </a:gs>
                      </a:gsLst>
                      <a:path path="rect">
                        <a:fillToRect l="100000" t="100000"/>
                      </a:path>
                      <a:tileRect r="-100000" b="-100000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cap="none" spc="0" dirty="0">
                          <a:solidFill>
                            <a:schemeClr val="tx1"/>
                          </a:solidFill>
                          <a:latin typeface="+mn-lt"/>
                          <a:ea typeface="Microsoft Himalaya" pitchFamily="2" charset="0"/>
                          <a:cs typeface="Microsoft Himalaya" pitchFamily="2" charset="0"/>
                        </a:rPr>
                        <a:t>Alex Ferguson </a:t>
                      </a:r>
                    </a:p>
                  </a:txBody>
                  <a:tcPr marL="64243" marR="64243" marT="72010" marB="32122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gradFill flip="none" rotWithShape="1">
                      <a:gsLst>
                        <a:gs pos="0">
                          <a:schemeClr val="accent5">
                            <a:lumMod val="5000"/>
                            <a:lumOff val="95000"/>
                          </a:schemeClr>
                        </a:gs>
                        <a:gs pos="74000">
                          <a:schemeClr val="accent5">
                            <a:lumMod val="45000"/>
                            <a:lumOff val="55000"/>
                          </a:schemeClr>
                        </a:gs>
                        <a:gs pos="83000">
                          <a:schemeClr val="accent5">
                            <a:lumMod val="45000"/>
                            <a:lumOff val="55000"/>
                          </a:schemeClr>
                        </a:gs>
                        <a:gs pos="100000">
                          <a:schemeClr val="accent5">
                            <a:lumMod val="30000"/>
                            <a:lumOff val="70000"/>
                          </a:schemeClr>
                        </a:gs>
                      </a:gsLst>
                      <a:path path="rect">
                        <a:fillToRect l="100000" t="100000"/>
                      </a:path>
                      <a:tileRect r="-100000" b="-100000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cap="none" spc="0">
                          <a:solidFill>
                            <a:schemeClr val="tx1"/>
                          </a:solidFill>
                          <a:latin typeface="+mn-lt"/>
                          <a:ea typeface="Microsoft Himalaya" pitchFamily="2" charset="0"/>
                          <a:cs typeface="Microsoft Himalaya" pitchFamily="2" charset="0"/>
                        </a:rPr>
                        <a:t>0.04</a:t>
                      </a:r>
                    </a:p>
                  </a:txBody>
                  <a:tcPr marL="64243" marR="64243" marT="72010" marB="32122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gradFill flip="none" rotWithShape="1">
                      <a:gsLst>
                        <a:gs pos="0">
                          <a:schemeClr val="accent5">
                            <a:lumMod val="5000"/>
                            <a:lumOff val="95000"/>
                          </a:schemeClr>
                        </a:gs>
                        <a:gs pos="74000">
                          <a:schemeClr val="accent5">
                            <a:lumMod val="45000"/>
                            <a:lumOff val="55000"/>
                          </a:schemeClr>
                        </a:gs>
                        <a:gs pos="83000">
                          <a:schemeClr val="accent5">
                            <a:lumMod val="45000"/>
                            <a:lumOff val="55000"/>
                          </a:schemeClr>
                        </a:gs>
                        <a:gs pos="100000">
                          <a:schemeClr val="accent5">
                            <a:lumMod val="30000"/>
                            <a:lumOff val="70000"/>
                          </a:schemeClr>
                        </a:gs>
                      </a:gsLst>
                      <a:path path="rect">
                        <a:fillToRect l="100000" t="100000"/>
                      </a:path>
                      <a:tileRect r="-100000" b="-100000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cap="none" spc="0">
                          <a:solidFill>
                            <a:schemeClr val="tx1"/>
                          </a:solidFill>
                          <a:latin typeface="+mn-lt"/>
                          <a:ea typeface="Microsoft Himalaya" pitchFamily="2" charset="0"/>
                          <a:cs typeface="Microsoft Himalaya" pitchFamily="2" charset="0"/>
                        </a:rPr>
                        <a:t>1997- 2015</a:t>
                      </a:r>
                    </a:p>
                  </a:txBody>
                  <a:tcPr marL="64243" marR="64243" marT="72010" marB="32122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gradFill flip="none" rotWithShape="1">
                      <a:gsLst>
                        <a:gs pos="0">
                          <a:schemeClr val="accent5">
                            <a:lumMod val="5000"/>
                            <a:lumOff val="95000"/>
                          </a:schemeClr>
                        </a:gs>
                        <a:gs pos="74000">
                          <a:schemeClr val="accent5">
                            <a:lumMod val="45000"/>
                            <a:lumOff val="55000"/>
                          </a:schemeClr>
                        </a:gs>
                        <a:gs pos="83000">
                          <a:schemeClr val="accent5">
                            <a:lumMod val="45000"/>
                            <a:lumOff val="55000"/>
                          </a:schemeClr>
                        </a:gs>
                        <a:gs pos="100000">
                          <a:schemeClr val="accent5">
                            <a:lumMod val="30000"/>
                            <a:lumOff val="70000"/>
                          </a:schemeClr>
                        </a:gs>
                      </a:gsLst>
                      <a:path path="rect">
                        <a:fillToRect l="100000" t="100000"/>
                      </a:path>
                      <a:tileRect r="-100000" b="-10000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356622759"/>
                  </a:ext>
                </a:extLst>
              </a:tr>
              <a:tr h="213767">
                <a:tc>
                  <a:txBody>
                    <a:bodyPr/>
                    <a:lstStyle/>
                    <a:p>
                      <a:r>
                        <a:rPr lang="en-US" sz="1200" cap="none" spc="0" dirty="0">
                          <a:solidFill>
                            <a:schemeClr val="tx1"/>
                          </a:solidFill>
                          <a:latin typeface="+mn-lt"/>
                          <a:ea typeface="Microsoft Himalaya" pitchFamily="2" charset="0"/>
                          <a:cs typeface="Microsoft Himalaya" pitchFamily="2" charset="0"/>
                        </a:rPr>
                        <a:t>CL</a:t>
                      </a:r>
                    </a:p>
                  </a:txBody>
                  <a:tcPr marL="64243" marR="64243" marT="72010" marB="3212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gradFill flip="none" rotWithShape="1">
                      <a:gsLst>
                        <a:gs pos="0">
                          <a:schemeClr val="accent5">
                            <a:lumMod val="5000"/>
                            <a:lumOff val="95000"/>
                          </a:schemeClr>
                        </a:gs>
                        <a:gs pos="74000">
                          <a:schemeClr val="accent5">
                            <a:lumMod val="45000"/>
                            <a:lumOff val="55000"/>
                          </a:schemeClr>
                        </a:gs>
                        <a:gs pos="83000">
                          <a:schemeClr val="accent5">
                            <a:lumMod val="45000"/>
                            <a:lumOff val="55000"/>
                          </a:schemeClr>
                        </a:gs>
                        <a:gs pos="100000">
                          <a:schemeClr val="accent5">
                            <a:lumMod val="30000"/>
                            <a:lumOff val="70000"/>
                          </a:schemeClr>
                        </a:gs>
                      </a:gsLst>
                      <a:path path="rect">
                        <a:fillToRect l="100000" t="100000"/>
                      </a:path>
                      <a:tileRect r="-100000" b="-100000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cap="none" spc="0" dirty="0">
                          <a:solidFill>
                            <a:schemeClr val="tx1"/>
                          </a:solidFill>
                          <a:latin typeface="+mn-lt"/>
                          <a:ea typeface="Microsoft Himalaya" pitchFamily="2" charset="0"/>
                          <a:cs typeface="Microsoft Himalaya" pitchFamily="2" charset="0"/>
                        </a:rPr>
                        <a:t>Liverpool FC</a:t>
                      </a:r>
                    </a:p>
                  </a:txBody>
                  <a:tcPr marL="64243" marR="64243" marT="72010" marB="32122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gradFill flip="none" rotWithShape="1">
                      <a:gsLst>
                        <a:gs pos="0">
                          <a:schemeClr val="accent5">
                            <a:lumMod val="5000"/>
                            <a:lumOff val="95000"/>
                          </a:schemeClr>
                        </a:gs>
                        <a:gs pos="74000">
                          <a:schemeClr val="accent5">
                            <a:lumMod val="45000"/>
                            <a:lumOff val="55000"/>
                          </a:schemeClr>
                        </a:gs>
                        <a:gs pos="83000">
                          <a:schemeClr val="accent5">
                            <a:lumMod val="45000"/>
                            <a:lumOff val="55000"/>
                          </a:schemeClr>
                        </a:gs>
                        <a:gs pos="100000">
                          <a:schemeClr val="accent5">
                            <a:lumMod val="30000"/>
                            <a:lumOff val="70000"/>
                          </a:schemeClr>
                        </a:gs>
                      </a:gsLst>
                      <a:path path="rect">
                        <a:fillToRect l="100000" t="100000"/>
                      </a:path>
                      <a:tileRect r="-100000" b="-100000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cap="none" spc="0" dirty="0">
                          <a:solidFill>
                            <a:schemeClr val="tx1"/>
                          </a:solidFill>
                          <a:latin typeface="+mn-lt"/>
                          <a:ea typeface="Microsoft Himalaya" pitchFamily="2" charset="0"/>
                          <a:cs typeface="Microsoft Himalaya" pitchFamily="2" charset="0"/>
                        </a:rPr>
                        <a:t>Jurgen Klopp</a:t>
                      </a:r>
                    </a:p>
                  </a:txBody>
                  <a:tcPr marL="64243" marR="64243" marT="72010" marB="32122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gradFill flip="none" rotWithShape="1">
                      <a:gsLst>
                        <a:gs pos="0">
                          <a:schemeClr val="accent5">
                            <a:lumMod val="5000"/>
                            <a:lumOff val="95000"/>
                          </a:schemeClr>
                        </a:gs>
                        <a:gs pos="74000">
                          <a:schemeClr val="accent5">
                            <a:lumMod val="45000"/>
                            <a:lumOff val="55000"/>
                          </a:schemeClr>
                        </a:gs>
                        <a:gs pos="83000">
                          <a:schemeClr val="accent5">
                            <a:lumMod val="45000"/>
                            <a:lumOff val="55000"/>
                          </a:schemeClr>
                        </a:gs>
                        <a:gs pos="100000">
                          <a:schemeClr val="accent5">
                            <a:lumMod val="30000"/>
                            <a:lumOff val="70000"/>
                          </a:schemeClr>
                        </a:gs>
                      </a:gsLst>
                      <a:path path="rect">
                        <a:fillToRect l="100000" t="100000"/>
                      </a:path>
                      <a:tileRect r="-100000" b="-100000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cap="none" spc="0" dirty="0">
                          <a:solidFill>
                            <a:schemeClr val="tx1"/>
                          </a:solidFill>
                          <a:latin typeface="+mn-lt"/>
                          <a:ea typeface="Microsoft Himalaya" pitchFamily="2" charset="0"/>
                          <a:cs typeface="Microsoft Himalaya" pitchFamily="2" charset="0"/>
                        </a:rPr>
                        <a:t>0.02</a:t>
                      </a:r>
                    </a:p>
                  </a:txBody>
                  <a:tcPr marL="64243" marR="64243" marT="72010" marB="32122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gradFill flip="none" rotWithShape="1">
                      <a:gsLst>
                        <a:gs pos="0">
                          <a:schemeClr val="accent5">
                            <a:lumMod val="5000"/>
                            <a:lumOff val="95000"/>
                          </a:schemeClr>
                        </a:gs>
                        <a:gs pos="74000">
                          <a:schemeClr val="accent5">
                            <a:lumMod val="45000"/>
                            <a:lumOff val="55000"/>
                          </a:schemeClr>
                        </a:gs>
                        <a:gs pos="83000">
                          <a:schemeClr val="accent5">
                            <a:lumMod val="45000"/>
                            <a:lumOff val="55000"/>
                          </a:schemeClr>
                        </a:gs>
                        <a:gs pos="100000">
                          <a:schemeClr val="accent5">
                            <a:lumMod val="30000"/>
                            <a:lumOff val="70000"/>
                          </a:schemeClr>
                        </a:gs>
                      </a:gsLst>
                      <a:path path="rect">
                        <a:fillToRect l="100000" t="100000"/>
                      </a:path>
                      <a:tileRect r="-100000" b="-100000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cap="none" spc="0" dirty="0">
                          <a:solidFill>
                            <a:schemeClr val="tx1"/>
                          </a:solidFill>
                          <a:latin typeface="+mn-lt"/>
                          <a:ea typeface="Microsoft Himalaya" pitchFamily="2" charset="0"/>
                          <a:cs typeface="Microsoft Himalaya" pitchFamily="2" charset="0"/>
                        </a:rPr>
                        <a:t>2016- Present</a:t>
                      </a:r>
                    </a:p>
                  </a:txBody>
                  <a:tcPr marL="64243" marR="64243" marT="72010" marB="32122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gradFill flip="none" rotWithShape="1">
                      <a:gsLst>
                        <a:gs pos="0">
                          <a:schemeClr val="accent5">
                            <a:lumMod val="5000"/>
                            <a:lumOff val="95000"/>
                          </a:schemeClr>
                        </a:gs>
                        <a:gs pos="74000">
                          <a:schemeClr val="accent5">
                            <a:lumMod val="45000"/>
                            <a:lumOff val="55000"/>
                          </a:schemeClr>
                        </a:gs>
                        <a:gs pos="83000">
                          <a:schemeClr val="accent5">
                            <a:lumMod val="45000"/>
                            <a:lumOff val="55000"/>
                          </a:schemeClr>
                        </a:gs>
                        <a:gs pos="100000">
                          <a:schemeClr val="accent5">
                            <a:lumMod val="30000"/>
                            <a:lumOff val="70000"/>
                          </a:schemeClr>
                        </a:gs>
                      </a:gsLst>
                      <a:path path="rect">
                        <a:fillToRect l="100000" t="100000"/>
                      </a:path>
                      <a:tileRect r="-100000" b="-10000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298775386"/>
                  </a:ext>
                </a:extLst>
              </a:tr>
              <a:tr h="284399">
                <a:tc>
                  <a:txBody>
                    <a:bodyPr/>
                    <a:lstStyle/>
                    <a:p>
                      <a:r>
                        <a:rPr lang="en-US" sz="1200" cap="none" spc="0">
                          <a:solidFill>
                            <a:schemeClr val="tx1"/>
                          </a:solidFill>
                          <a:latin typeface="+mn-lt"/>
                          <a:ea typeface="Microsoft Himalaya" pitchFamily="2" charset="0"/>
                          <a:cs typeface="Microsoft Himalaya" pitchFamily="2" charset="0"/>
                        </a:rPr>
                        <a:t>No</a:t>
                      </a:r>
                    </a:p>
                  </a:txBody>
                  <a:tcPr marL="63132" marR="63132" marT="72010" marB="315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gradFill flip="none" rotWithShape="1"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83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cap="none" spc="0" dirty="0">
                          <a:solidFill>
                            <a:schemeClr val="tx1"/>
                          </a:solidFill>
                          <a:latin typeface="+mn-lt"/>
                          <a:ea typeface="Microsoft Himalaya" pitchFamily="2" charset="0"/>
                          <a:cs typeface="Microsoft Himalaya" pitchFamily="2" charset="0"/>
                        </a:rPr>
                        <a:t>Sean </a:t>
                      </a:r>
                      <a:r>
                        <a:rPr lang="en-US" sz="1200" cap="none" spc="0" dirty="0" err="1">
                          <a:solidFill>
                            <a:schemeClr val="tx1"/>
                          </a:solidFill>
                          <a:latin typeface="+mn-lt"/>
                          <a:ea typeface="Microsoft Himalaya" pitchFamily="2" charset="0"/>
                          <a:cs typeface="Microsoft Himalaya" pitchFamily="2" charset="0"/>
                        </a:rPr>
                        <a:t>Dyche</a:t>
                      </a:r>
                      <a:endParaRPr lang="en-US" sz="1200" cap="none" spc="0" dirty="0">
                        <a:solidFill>
                          <a:schemeClr val="tx1"/>
                        </a:solidFill>
                        <a:latin typeface="+mn-lt"/>
                        <a:ea typeface="Microsoft Himalaya" pitchFamily="2" charset="0"/>
                        <a:cs typeface="Microsoft Himalaya" pitchFamily="2" charset="0"/>
                      </a:endParaRPr>
                    </a:p>
                  </a:txBody>
                  <a:tcPr marL="63132" marR="63132" marT="72010" marB="31567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gradFill flip="none" rotWithShape="1"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83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cap="none" spc="0" dirty="0">
                          <a:solidFill>
                            <a:schemeClr val="tx1"/>
                          </a:solidFill>
                          <a:latin typeface="+mn-lt"/>
                          <a:ea typeface="Microsoft Himalaya" pitchFamily="2" charset="0"/>
                          <a:cs typeface="Microsoft Himalaya" pitchFamily="2" charset="0"/>
                        </a:rPr>
                        <a:t>Burnley FC</a:t>
                      </a:r>
                    </a:p>
                  </a:txBody>
                  <a:tcPr marL="63132" marR="63132" marT="72010" marB="31567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gradFill flip="none" rotWithShape="1"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83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cap="none" spc="0">
                          <a:solidFill>
                            <a:schemeClr val="tx1"/>
                          </a:solidFill>
                          <a:latin typeface="+mn-lt"/>
                          <a:ea typeface="Microsoft Himalaya" pitchFamily="2" charset="0"/>
                          <a:cs typeface="Microsoft Himalaya" pitchFamily="2" charset="0"/>
                        </a:rPr>
                        <a:t>0.67</a:t>
                      </a:r>
                    </a:p>
                  </a:txBody>
                  <a:tcPr marL="63132" marR="63132" marT="72010" marB="31567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gradFill flip="none" rotWithShape="1"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83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cap="none" spc="0">
                          <a:solidFill>
                            <a:schemeClr val="tx1"/>
                          </a:solidFill>
                          <a:latin typeface="+mn-lt"/>
                          <a:ea typeface="Microsoft Himalaya" pitchFamily="2" charset="0"/>
                          <a:cs typeface="Microsoft Himalaya" pitchFamily="2" charset="0"/>
                        </a:rPr>
                        <a:t>2017- Present</a:t>
                      </a:r>
                    </a:p>
                  </a:txBody>
                  <a:tcPr marL="63132" marR="63132" marT="72010" marB="31567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gradFill flip="none" rotWithShape="1"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83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613697286"/>
                  </a:ext>
                </a:extLst>
              </a:tr>
              <a:tr h="350544">
                <a:tc>
                  <a:txBody>
                    <a:bodyPr/>
                    <a:lstStyle/>
                    <a:p>
                      <a:r>
                        <a:rPr lang="en-US" sz="1200" cap="none" spc="0">
                          <a:solidFill>
                            <a:schemeClr val="tx1"/>
                          </a:solidFill>
                          <a:latin typeface="+mn-lt"/>
                          <a:ea typeface="Microsoft Himalaya" pitchFamily="2" charset="0"/>
                          <a:cs typeface="Microsoft Himalaya" pitchFamily="2" charset="0"/>
                        </a:rPr>
                        <a:t>No</a:t>
                      </a:r>
                    </a:p>
                  </a:txBody>
                  <a:tcPr marL="63132" marR="63132" marT="72010" marB="315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gradFill flip="none" rotWithShape="1"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83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cap="none" spc="0" dirty="0" err="1">
                          <a:solidFill>
                            <a:schemeClr val="tx1"/>
                          </a:solidFill>
                          <a:latin typeface="+mn-lt"/>
                          <a:ea typeface="Microsoft Himalaya" pitchFamily="2" charset="0"/>
                          <a:cs typeface="Microsoft Himalaya" pitchFamily="2" charset="0"/>
                        </a:rPr>
                        <a:t>Nunu</a:t>
                      </a:r>
                      <a:r>
                        <a:rPr lang="en-US" sz="1200" cap="none" spc="0" dirty="0">
                          <a:solidFill>
                            <a:schemeClr val="tx1"/>
                          </a:solidFill>
                          <a:latin typeface="+mn-lt"/>
                          <a:ea typeface="Microsoft Himalaya" pitchFamily="2" charset="0"/>
                          <a:cs typeface="Microsoft Himalaya" pitchFamily="2" charset="0"/>
                        </a:rPr>
                        <a:t> </a:t>
                      </a:r>
                      <a:r>
                        <a:rPr lang="en-US" sz="1200" cap="none" spc="0" dirty="0" err="1">
                          <a:solidFill>
                            <a:schemeClr val="tx1"/>
                          </a:solidFill>
                          <a:latin typeface="+mn-lt"/>
                          <a:ea typeface="Microsoft Himalaya" pitchFamily="2" charset="0"/>
                          <a:cs typeface="Microsoft Himalaya" pitchFamily="2" charset="0"/>
                        </a:rPr>
                        <a:t>Espirito</a:t>
                      </a:r>
                      <a:r>
                        <a:rPr lang="en-US" sz="1200" cap="none" spc="0" dirty="0">
                          <a:solidFill>
                            <a:schemeClr val="tx1"/>
                          </a:solidFill>
                          <a:latin typeface="+mn-lt"/>
                          <a:ea typeface="Microsoft Himalaya" pitchFamily="2" charset="0"/>
                          <a:cs typeface="Microsoft Himalaya" pitchFamily="2" charset="0"/>
                        </a:rPr>
                        <a:t> Santo</a:t>
                      </a:r>
                    </a:p>
                  </a:txBody>
                  <a:tcPr marL="63132" marR="63132" marT="72010" marB="31567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gradFill flip="none" rotWithShape="1"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83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cap="none" spc="0" dirty="0">
                          <a:solidFill>
                            <a:schemeClr val="tx1"/>
                          </a:solidFill>
                          <a:latin typeface="+mn-lt"/>
                          <a:ea typeface="Microsoft Himalaya" pitchFamily="2" charset="0"/>
                          <a:cs typeface="Microsoft Himalaya" pitchFamily="2" charset="0"/>
                        </a:rPr>
                        <a:t>Wolverhampton Wonderers</a:t>
                      </a:r>
                    </a:p>
                  </a:txBody>
                  <a:tcPr marL="63132" marR="63132" marT="72010" marB="31567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gradFill flip="none" rotWithShape="1"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83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cap="none" spc="0">
                          <a:solidFill>
                            <a:schemeClr val="tx1"/>
                          </a:solidFill>
                          <a:latin typeface="+mn-lt"/>
                          <a:ea typeface="Microsoft Himalaya" pitchFamily="2" charset="0"/>
                          <a:cs typeface="Microsoft Himalaya" pitchFamily="2" charset="0"/>
                        </a:rPr>
                        <a:t>0.65</a:t>
                      </a:r>
                    </a:p>
                  </a:txBody>
                  <a:tcPr marL="63132" marR="63132" marT="72010" marB="31567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gradFill flip="none" rotWithShape="1"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83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cap="none" spc="0">
                          <a:solidFill>
                            <a:schemeClr val="tx1"/>
                          </a:solidFill>
                          <a:latin typeface="+mn-lt"/>
                          <a:ea typeface="Microsoft Himalaya" pitchFamily="2" charset="0"/>
                          <a:cs typeface="Microsoft Himalaya" pitchFamily="2" charset="0"/>
                        </a:rPr>
                        <a:t>2019- Present</a:t>
                      </a:r>
                    </a:p>
                  </a:txBody>
                  <a:tcPr marL="63132" marR="63132" marT="72010" marB="31567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gradFill flip="none" rotWithShape="1"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83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717369588"/>
                  </a:ext>
                </a:extLst>
              </a:tr>
              <a:tr h="300404">
                <a:tc>
                  <a:txBody>
                    <a:bodyPr/>
                    <a:lstStyle/>
                    <a:p>
                      <a:r>
                        <a:rPr lang="en-US" sz="1200" cap="none" spc="0">
                          <a:solidFill>
                            <a:schemeClr val="tx1"/>
                          </a:solidFill>
                          <a:latin typeface="+mn-lt"/>
                          <a:ea typeface="Microsoft Himalaya" pitchFamily="2" charset="0"/>
                          <a:cs typeface="Microsoft Himalaya" pitchFamily="2" charset="0"/>
                        </a:rPr>
                        <a:t>No</a:t>
                      </a:r>
                    </a:p>
                  </a:txBody>
                  <a:tcPr marL="63132" marR="63132" marT="72010" marB="315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gradFill flip="none" rotWithShape="1"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83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cap="none" spc="0">
                          <a:solidFill>
                            <a:schemeClr val="tx1"/>
                          </a:solidFill>
                          <a:latin typeface="+mn-lt"/>
                          <a:ea typeface="Microsoft Himalaya" pitchFamily="2" charset="0"/>
                          <a:cs typeface="Microsoft Himalaya" pitchFamily="2" charset="0"/>
                        </a:rPr>
                        <a:t>John Gregory</a:t>
                      </a:r>
                    </a:p>
                  </a:txBody>
                  <a:tcPr marL="63132" marR="63132" marT="72010" marB="31567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gradFill flip="none" rotWithShape="1"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83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cap="none" spc="0" dirty="0">
                          <a:solidFill>
                            <a:schemeClr val="tx1"/>
                          </a:solidFill>
                          <a:latin typeface="+mn-lt"/>
                          <a:ea typeface="Microsoft Himalaya" pitchFamily="2" charset="0"/>
                          <a:cs typeface="Microsoft Himalaya" pitchFamily="2" charset="0"/>
                        </a:rPr>
                        <a:t>Aston Villa</a:t>
                      </a:r>
                    </a:p>
                  </a:txBody>
                  <a:tcPr marL="63132" marR="63132" marT="72010" marB="31567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gradFill flip="none" rotWithShape="1"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83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cap="none" spc="0">
                          <a:solidFill>
                            <a:schemeClr val="tx1"/>
                          </a:solidFill>
                          <a:latin typeface="+mn-lt"/>
                          <a:ea typeface="Microsoft Himalaya" pitchFamily="2" charset="0"/>
                          <a:cs typeface="Microsoft Himalaya" pitchFamily="2" charset="0"/>
                        </a:rPr>
                        <a:t>0.48</a:t>
                      </a:r>
                    </a:p>
                  </a:txBody>
                  <a:tcPr marL="63132" marR="63132" marT="72010" marB="31567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gradFill flip="none" rotWithShape="1"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83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cap="none" spc="0" dirty="0">
                          <a:solidFill>
                            <a:schemeClr val="tx1"/>
                          </a:solidFill>
                          <a:latin typeface="+mn-lt"/>
                          <a:ea typeface="Microsoft Himalaya" pitchFamily="2" charset="0"/>
                          <a:cs typeface="Microsoft Himalaya" pitchFamily="2" charset="0"/>
                        </a:rPr>
                        <a:t>1998- 2002</a:t>
                      </a:r>
                    </a:p>
                  </a:txBody>
                  <a:tcPr marL="63132" marR="63132" marT="72010" marB="31567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gradFill flip="none" rotWithShape="1"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83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276258894"/>
                  </a:ext>
                </a:extLst>
              </a:tr>
              <a:tr h="636449">
                <a:tc>
                  <a:txBody>
                    <a:bodyPr/>
                    <a:lstStyle/>
                    <a:p>
                      <a:r>
                        <a:rPr lang="en-US" sz="1200" cap="none" spc="0">
                          <a:solidFill>
                            <a:schemeClr val="tx1"/>
                          </a:solidFill>
                          <a:latin typeface="+mn-lt"/>
                          <a:ea typeface="Microsoft Himalaya" pitchFamily="2" charset="0"/>
                          <a:cs typeface="Microsoft Himalaya" pitchFamily="2" charset="0"/>
                        </a:rPr>
                        <a:t>No</a:t>
                      </a:r>
                    </a:p>
                  </a:txBody>
                  <a:tcPr marL="63132" marR="63132" marT="72010" marB="315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gradFill flip="none" rotWithShape="1"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83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cap="none" spc="0" dirty="0">
                          <a:solidFill>
                            <a:schemeClr val="tx1"/>
                          </a:solidFill>
                          <a:latin typeface="+mn-lt"/>
                          <a:ea typeface="Microsoft Himalaya" pitchFamily="2" charset="0"/>
                          <a:cs typeface="Microsoft Himalaya" pitchFamily="2" charset="0"/>
                        </a:rPr>
                        <a:t>Sam Allardyce</a:t>
                      </a:r>
                    </a:p>
                  </a:txBody>
                  <a:tcPr marL="63132" marR="63132" marT="72010" marB="31567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gradFill flip="none" rotWithShape="1"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83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cap="none" spc="0" dirty="0">
                          <a:solidFill>
                            <a:schemeClr val="tx1"/>
                          </a:solidFill>
                          <a:latin typeface="+mn-lt"/>
                          <a:ea typeface="Microsoft Himalaya" pitchFamily="2" charset="0"/>
                          <a:cs typeface="Microsoft Himalaya" pitchFamily="2" charset="0"/>
                        </a:rPr>
                        <a:t>Bolton, Newcastle, West Ham, Crystal Palace, Everton, Sunderland</a:t>
                      </a:r>
                    </a:p>
                  </a:txBody>
                  <a:tcPr marL="63132" marR="63132" marT="72010" marB="31567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gradFill flip="none" rotWithShape="1"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83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cap="none" spc="0">
                          <a:solidFill>
                            <a:schemeClr val="tx1"/>
                          </a:solidFill>
                          <a:latin typeface="+mn-lt"/>
                          <a:ea typeface="Microsoft Himalaya" pitchFamily="2" charset="0"/>
                          <a:cs typeface="Microsoft Himalaya" pitchFamily="2" charset="0"/>
                        </a:rPr>
                        <a:t>0.27</a:t>
                      </a:r>
                    </a:p>
                  </a:txBody>
                  <a:tcPr marL="63132" marR="63132" marT="72010" marB="31567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gradFill flip="none" rotWithShape="1"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83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cap="none" spc="0" dirty="0">
                          <a:solidFill>
                            <a:schemeClr val="tx1"/>
                          </a:solidFill>
                          <a:latin typeface="+mn-lt"/>
                          <a:ea typeface="Microsoft Himalaya" pitchFamily="2" charset="0"/>
                          <a:cs typeface="Microsoft Himalaya" pitchFamily="2" charset="0"/>
                        </a:rPr>
                        <a:t>1999- 2007</a:t>
                      </a:r>
                    </a:p>
                  </a:txBody>
                  <a:tcPr marL="63132" marR="63132" marT="72010" marB="31567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gradFill flip="none" rotWithShape="1"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83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775715448"/>
                  </a:ext>
                </a:extLst>
              </a:tr>
              <a:tr h="30040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cap="none" spc="0">
                          <a:solidFill>
                            <a:schemeClr val="tx1"/>
                          </a:solidFill>
                          <a:latin typeface="+mn-lt"/>
                          <a:ea typeface="Microsoft Himalaya" pitchFamily="2" charset="0"/>
                          <a:cs typeface="Microsoft Himalaya" pitchFamily="2" charset="0"/>
                        </a:rPr>
                        <a:t>No</a:t>
                      </a:r>
                    </a:p>
                  </a:txBody>
                  <a:tcPr marL="63132" marR="63132" marT="72010" marB="315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83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cap="none" spc="0">
                          <a:solidFill>
                            <a:schemeClr val="tx1"/>
                          </a:solidFill>
                          <a:latin typeface="+mn-lt"/>
                          <a:ea typeface="Microsoft Himalaya" pitchFamily="2" charset="0"/>
                          <a:cs typeface="Microsoft Himalaya" pitchFamily="2" charset="0"/>
                        </a:rPr>
                        <a:t>Martin O’ Neil </a:t>
                      </a:r>
                    </a:p>
                  </a:txBody>
                  <a:tcPr marL="63132" marR="63132" marT="72010" marB="31567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83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cap="none" spc="0" dirty="0">
                          <a:solidFill>
                            <a:schemeClr val="tx1"/>
                          </a:solidFill>
                          <a:latin typeface="+mn-lt"/>
                          <a:ea typeface="Microsoft Himalaya" pitchFamily="2" charset="0"/>
                          <a:cs typeface="Microsoft Himalaya" pitchFamily="2" charset="0"/>
                        </a:rPr>
                        <a:t>Leicester, Aston Villa</a:t>
                      </a:r>
                    </a:p>
                  </a:txBody>
                  <a:tcPr marL="63132" marR="63132" marT="72010" marB="31567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83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cap="none" spc="0" dirty="0">
                          <a:solidFill>
                            <a:schemeClr val="tx1"/>
                          </a:solidFill>
                          <a:latin typeface="+mn-lt"/>
                          <a:ea typeface="Microsoft Himalaya" pitchFamily="2" charset="0"/>
                          <a:cs typeface="Microsoft Himalaya" pitchFamily="2" charset="0"/>
                        </a:rPr>
                        <a:t>0.03</a:t>
                      </a:r>
                    </a:p>
                  </a:txBody>
                  <a:tcPr marL="63132" marR="63132" marT="72010" marB="31567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83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cap="none" spc="0" dirty="0">
                          <a:solidFill>
                            <a:schemeClr val="tx1"/>
                          </a:solidFill>
                          <a:latin typeface="+mn-lt"/>
                          <a:ea typeface="Microsoft Himalaya" pitchFamily="2" charset="0"/>
                          <a:cs typeface="Microsoft Himalaya" pitchFamily="2" charset="0"/>
                        </a:rPr>
                        <a:t>2006- 2010</a:t>
                      </a:r>
                    </a:p>
                  </a:txBody>
                  <a:tcPr marL="63132" marR="63132" marT="72010" marB="31567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83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066952196"/>
                  </a:ext>
                </a:extLst>
              </a:tr>
            </a:tbl>
          </a:graphicData>
        </a:graphic>
      </p:graphicFrame>
      <p:sp>
        <p:nvSpPr>
          <p:cNvPr id="57" name="Rectangle 56">
            <a:extLst>
              <a:ext uri="{FF2B5EF4-FFF2-40B4-BE49-F238E27FC236}">
                <a16:creationId xmlns:a16="http://schemas.microsoft.com/office/drawing/2014/main" id="{E996E556-7410-1646-8500-7813A1D6E8C3}"/>
              </a:ext>
            </a:extLst>
          </p:cNvPr>
          <p:cNvSpPr/>
          <p:nvPr/>
        </p:nvSpPr>
        <p:spPr>
          <a:xfrm>
            <a:off x="263524" y="1441901"/>
            <a:ext cx="4483986" cy="253401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Managers were divided into Champions league (CL) and non-CL clubs to assess the impact of buying power on homophily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From Figure 4, five managers with high, medium and low homophily measures were chosen  from each strength category to analyse the impact on performance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892FAFAB-4D22-A04B-BFAC-4838B3211D6E}"/>
              </a:ext>
            </a:extLst>
          </p:cNvPr>
          <p:cNvSpPr txBox="1"/>
          <p:nvPr/>
        </p:nvSpPr>
        <p:spPr>
          <a:xfrm>
            <a:off x="11110171" y="5313643"/>
            <a:ext cx="69448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Figure: 5</a:t>
            </a:r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CB97C4D2-3449-804B-9759-C7AA2A99BCB6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rcRect l="14188" t="16205" b="-642"/>
          <a:stretch/>
        </p:blipFill>
        <p:spPr>
          <a:xfrm>
            <a:off x="144778" y="4323987"/>
            <a:ext cx="2177860" cy="2588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3238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5555856-9970-4BC3-9AA9-6A917F53AF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421721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F487851-BFAF-46D8-A1ED-50CAD6E46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30C1B2A2-599B-0248-8619-E6C0250113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1721" y="1441806"/>
            <a:ext cx="5274366" cy="198719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H</a:t>
            </a:r>
            <a:r>
              <a:rPr lang="en-US" kern="1200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ow does homophily relate to an entities Performance?</a:t>
            </a:r>
          </a:p>
        </p:txBody>
      </p:sp>
      <p:sp>
        <p:nvSpPr>
          <p:cNvPr id="15" name="Freeform 50">
            <a:extLst>
              <a:ext uri="{FF2B5EF4-FFF2-40B4-BE49-F238E27FC236}">
                <a16:creationId xmlns:a16="http://schemas.microsoft.com/office/drawing/2014/main" id="{13722DD7-BA73-4776-93A3-94491FEF72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81159"/>
            <a:ext cx="5464879" cy="6276841"/>
          </a:xfrm>
          <a:custGeom>
            <a:avLst/>
            <a:gdLst>
              <a:gd name="connsiteX0" fmla="*/ 3299930 w 5464879"/>
              <a:gd name="connsiteY0" fmla="*/ 0 h 6276841"/>
              <a:gd name="connsiteX1" fmla="*/ 5398992 w 5464879"/>
              <a:gd name="connsiteY1" fmla="*/ 753544 h 6276841"/>
              <a:gd name="connsiteX2" fmla="*/ 5464879 w 5464879"/>
              <a:gd name="connsiteY2" fmla="*/ 813426 h 6276841"/>
              <a:gd name="connsiteX3" fmla="*/ 5464879 w 5464879"/>
              <a:gd name="connsiteY3" fmla="*/ 5786434 h 6276841"/>
              <a:gd name="connsiteX4" fmla="*/ 5398992 w 5464879"/>
              <a:gd name="connsiteY4" fmla="*/ 5846317 h 6276841"/>
              <a:gd name="connsiteX5" fmla="*/ 4872873 w 5464879"/>
              <a:gd name="connsiteY5" fmla="*/ 6201577 h 6276841"/>
              <a:gd name="connsiteX6" fmla="*/ 4716632 w 5464879"/>
              <a:gd name="connsiteY6" fmla="*/ 6276841 h 6276841"/>
              <a:gd name="connsiteX7" fmla="*/ 1883227 w 5464879"/>
              <a:gd name="connsiteY7" fmla="*/ 6276841 h 6276841"/>
              <a:gd name="connsiteX8" fmla="*/ 1726987 w 5464879"/>
              <a:gd name="connsiteY8" fmla="*/ 6201577 h 6276841"/>
              <a:gd name="connsiteX9" fmla="*/ 0 w 5464879"/>
              <a:gd name="connsiteY9" fmla="*/ 3299930 h 6276841"/>
              <a:gd name="connsiteX10" fmla="*/ 3299930 w 5464879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64879" h="6276841">
                <a:moveTo>
                  <a:pt x="3299930" y="0"/>
                </a:moveTo>
                <a:cubicBezTo>
                  <a:pt x="4097274" y="0"/>
                  <a:pt x="4828569" y="282789"/>
                  <a:pt x="5398992" y="753544"/>
                </a:cubicBezTo>
                <a:lnTo>
                  <a:pt x="5464879" y="813426"/>
                </a:lnTo>
                <a:lnTo>
                  <a:pt x="5464879" y="5786434"/>
                </a:lnTo>
                <a:lnTo>
                  <a:pt x="5398992" y="5846317"/>
                </a:lnTo>
                <a:cubicBezTo>
                  <a:pt x="5236014" y="5980818"/>
                  <a:pt x="5059904" y="6099975"/>
                  <a:pt x="4872873" y="6201577"/>
                </a:cubicBezTo>
                <a:lnTo>
                  <a:pt x="4716632" y="6276841"/>
                </a:lnTo>
                <a:lnTo>
                  <a:pt x="1883227" y="6276841"/>
                </a:lnTo>
                <a:lnTo>
                  <a:pt x="1726987" y="6201577"/>
                </a:lnTo>
                <a:cubicBezTo>
                  <a:pt x="698316" y="5642769"/>
                  <a:pt x="0" y="4552900"/>
                  <a:pt x="0" y="3299930"/>
                </a:cubicBezTo>
                <a:cubicBezTo>
                  <a:pt x="0" y="1477429"/>
                  <a:pt x="1477429" y="0"/>
                  <a:pt x="3299930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Graphic 7" descr="Connections">
            <a:extLst>
              <a:ext uri="{FF2B5EF4-FFF2-40B4-BE49-F238E27FC236}">
                <a16:creationId xmlns:a16="http://schemas.microsoft.com/office/drawing/2014/main" id="{B6FCB854-1E44-4935-9DEF-41833ECF37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0470" y="1815320"/>
            <a:ext cx="4141760" cy="4141760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5201796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4" name="Rectangle 98">
            <a:extLst>
              <a:ext uri="{FF2B5EF4-FFF2-40B4-BE49-F238E27FC236}">
                <a16:creationId xmlns:a16="http://schemas.microsoft.com/office/drawing/2014/main" id="{7316481C-0A49-4796-812B-0D64F063B7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917FFEE-2C7C-6142-B9CD-F1F67F4566A1}"/>
              </a:ext>
            </a:extLst>
          </p:cNvPr>
          <p:cNvSpPr/>
          <p:nvPr/>
        </p:nvSpPr>
        <p:spPr>
          <a:xfrm>
            <a:off x="6286500" y="-1"/>
            <a:ext cx="5905499" cy="685800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C73B75-0EC6-E44D-BA66-D76745EE11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8043" y="456048"/>
            <a:ext cx="4091344" cy="636705"/>
          </a:xfrm>
          <a:ln w="28575">
            <a:solidFill>
              <a:schemeClr val="tx1"/>
            </a:solidFill>
          </a:ln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dirty="0">
                <a:latin typeface="Microsoft Himalaya" pitchFamily="2" charset="0"/>
                <a:ea typeface="Microsoft Himalaya" pitchFamily="2" charset="0"/>
                <a:cs typeface="Microsoft Himalaya" pitchFamily="2" charset="0"/>
              </a:rPr>
              <a:t>Comparison of CL Clubs</a:t>
            </a:r>
          </a:p>
        </p:txBody>
      </p:sp>
      <p:sp>
        <p:nvSpPr>
          <p:cNvPr id="126" name="Rectangle 100">
            <a:extLst>
              <a:ext uri="{FF2B5EF4-FFF2-40B4-BE49-F238E27FC236}">
                <a16:creationId xmlns:a16="http://schemas.microsoft.com/office/drawing/2014/main" id="{A5271697-90F1-4A23-8EF2-0179F2EAFA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"/>
            <a:ext cx="606972" cy="323398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7" name="Group 102">
            <a:extLst>
              <a:ext uri="{FF2B5EF4-FFF2-40B4-BE49-F238E27FC236}">
                <a16:creationId xmlns:a16="http://schemas.microsoft.com/office/drawing/2014/main" id="{0924561D-756D-410B-973A-E68C2552C2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88720" y="73152"/>
            <a:ext cx="1178966" cy="232963"/>
            <a:chOff x="7763256" y="73152"/>
            <a:chExt cx="1178966" cy="232963"/>
          </a:xfrm>
        </p:grpSpPr>
        <p:sp>
          <p:nvSpPr>
            <p:cNvPr id="104" name="Rectangle 64">
              <a:extLst>
                <a:ext uri="{FF2B5EF4-FFF2-40B4-BE49-F238E27FC236}">
                  <a16:creationId xmlns:a16="http://schemas.microsoft.com/office/drawing/2014/main" id="{77AF0971-0074-4E4E-9318-C1990C6FF2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Rectangle 66">
              <a:extLst>
                <a:ext uri="{FF2B5EF4-FFF2-40B4-BE49-F238E27FC236}">
                  <a16:creationId xmlns:a16="http://schemas.microsoft.com/office/drawing/2014/main" id="{0849707A-24B1-45E4-8493-5DC15C578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Rectangle 64">
              <a:extLst>
                <a:ext uri="{FF2B5EF4-FFF2-40B4-BE49-F238E27FC236}">
                  <a16:creationId xmlns:a16="http://schemas.microsoft.com/office/drawing/2014/main" id="{E0FFD705-F03C-46B0-ABB9-3C24E09312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Rectangle 66">
              <a:extLst>
                <a:ext uri="{FF2B5EF4-FFF2-40B4-BE49-F238E27FC236}">
                  <a16:creationId xmlns:a16="http://schemas.microsoft.com/office/drawing/2014/main" id="{520B12C0-88D0-4F6F-9F29-38E4D1D610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Rectangle 64">
              <a:extLst>
                <a:ext uri="{FF2B5EF4-FFF2-40B4-BE49-F238E27FC236}">
                  <a16:creationId xmlns:a16="http://schemas.microsoft.com/office/drawing/2014/main" id="{DEDD5A45-3641-4FE7-8375-EECF2DC9D0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Rectangle 66">
              <a:extLst>
                <a:ext uri="{FF2B5EF4-FFF2-40B4-BE49-F238E27FC236}">
                  <a16:creationId xmlns:a16="http://schemas.microsoft.com/office/drawing/2014/main" id="{89BF55CA-60FC-479D-A85E-48626FC13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Rectangle 64">
              <a:extLst>
                <a:ext uri="{FF2B5EF4-FFF2-40B4-BE49-F238E27FC236}">
                  <a16:creationId xmlns:a16="http://schemas.microsoft.com/office/drawing/2014/main" id="{5AFBE5BF-E87A-408F-BBBD-44C3D04C04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Rectangle 66">
              <a:extLst>
                <a:ext uri="{FF2B5EF4-FFF2-40B4-BE49-F238E27FC236}">
                  <a16:creationId xmlns:a16="http://schemas.microsoft.com/office/drawing/2014/main" id="{1C27CF92-D148-45C8-88B6-F450B63DF1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Rectangle 64">
              <a:extLst>
                <a:ext uri="{FF2B5EF4-FFF2-40B4-BE49-F238E27FC236}">
                  <a16:creationId xmlns:a16="http://schemas.microsoft.com/office/drawing/2014/main" id="{51CA2232-D147-480C-B1EE-665EE6ACC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Rectangle 66">
              <a:extLst>
                <a:ext uri="{FF2B5EF4-FFF2-40B4-BE49-F238E27FC236}">
                  <a16:creationId xmlns:a16="http://schemas.microsoft.com/office/drawing/2014/main" id="{7E67D92D-1CA9-43CE-8150-DF504F2BF0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Rectangle 64">
              <a:extLst>
                <a:ext uri="{FF2B5EF4-FFF2-40B4-BE49-F238E27FC236}">
                  <a16:creationId xmlns:a16="http://schemas.microsoft.com/office/drawing/2014/main" id="{7B273169-B674-4C50-A14D-A943B99792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ectangle 66">
              <a:extLst>
                <a:ext uri="{FF2B5EF4-FFF2-40B4-BE49-F238E27FC236}">
                  <a16:creationId xmlns:a16="http://schemas.microsoft.com/office/drawing/2014/main" id="{DF6183FA-653E-4533-9A0B-D249EC0B15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Rectangle 64">
              <a:extLst>
                <a:ext uri="{FF2B5EF4-FFF2-40B4-BE49-F238E27FC236}">
                  <a16:creationId xmlns:a16="http://schemas.microsoft.com/office/drawing/2014/main" id="{A82EFE58-AAB0-4925-A176-6FF36BF878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Rectangle 66">
              <a:extLst>
                <a:ext uri="{FF2B5EF4-FFF2-40B4-BE49-F238E27FC236}">
                  <a16:creationId xmlns:a16="http://schemas.microsoft.com/office/drawing/2014/main" id="{3122AE75-4DBB-4E14-B0CA-DD1EAD89CE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Rectangle 64">
              <a:extLst>
                <a:ext uri="{FF2B5EF4-FFF2-40B4-BE49-F238E27FC236}">
                  <a16:creationId xmlns:a16="http://schemas.microsoft.com/office/drawing/2014/main" id="{4ED7E672-90FC-4E8C-9C43-3AAE391C6C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Rectangle 66">
              <a:extLst>
                <a:ext uri="{FF2B5EF4-FFF2-40B4-BE49-F238E27FC236}">
                  <a16:creationId xmlns:a16="http://schemas.microsoft.com/office/drawing/2014/main" id="{A5C0019E-5136-4C5E-A223-1E1717FD47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Rectangle 64">
              <a:extLst>
                <a:ext uri="{FF2B5EF4-FFF2-40B4-BE49-F238E27FC236}">
                  <a16:creationId xmlns:a16="http://schemas.microsoft.com/office/drawing/2014/main" id="{29705F60-CFE6-47C5-96E5-05E7731FC8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Rectangle 66">
              <a:extLst>
                <a:ext uri="{FF2B5EF4-FFF2-40B4-BE49-F238E27FC236}">
                  <a16:creationId xmlns:a16="http://schemas.microsoft.com/office/drawing/2014/main" id="{090E047C-18BC-4180-8D10-9F18F517BA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Rectangle 64">
              <a:extLst>
                <a:ext uri="{FF2B5EF4-FFF2-40B4-BE49-F238E27FC236}">
                  <a16:creationId xmlns:a16="http://schemas.microsoft.com/office/drawing/2014/main" id="{A153194A-C8B1-46DB-9C6B-9847B06FAE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Rectangle 66">
              <a:extLst>
                <a:ext uri="{FF2B5EF4-FFF2-40B4-BE49-F238E27FC236}">
                  <a16:creationId xmlns:a16="http://schemas.microsoft.com/office/drawing/2014/main" id="{5C0235EA-4E98-43EA-9AAE-2BD893DEA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5" name="Rectangle 124">
            <a:extLst>
              <a:ext uri="{FF2B5EF4-FFF2-40B4-BE49-F238E27FC236}">
                <a16:creationId xmlns:a16="http://schemas.microsoft.com/office/drawing/2014/main" id="{D9F5512A-48E1-4C07-B75E-3CCC517B6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233650"/>
            <a:ext cx="606972" cy="36243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35BF5B4-D7B5-3F45-A103-46ECF47ED166}"/>
              </a:ext>
            </a:extLst>
          </p:cNvPr>
          <p:cNvSpPr txBox="1"/>
          <p:nvPr/>
        </p:nvSpPr>
        <p:spPr>
          <a:xfrm>
            <a:off x="1371418" y="1242686"/>
            <a:ext cx="4713567" cy="92333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Taking the median </a:t>
            </a:r>
            <a:r>
              <a:rPr lang="en-US" dirty="0" err="1"/>
              <a:t>ppg</a:t>
            </a:r>
            <a:r>
              <a:rPr lang="en-US" dirty="0"/>
              <a:t>, bar Klopp, managers with low homophily measures outperformed other managers.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325CEDF8-7B35-B547-B968-909C4E1D848C}"/>
              </a:ext>
            </a:extLst>
          </p:cNvPr>
          <p:cNvSpPr txBox="1"/>
          <p:nvPr/>
        </p:nvSpPr>
        <p:spPr>
          <a:xfrm>
            <a:off x="1811711" y="2510919"/>
            <a:ext cx="4349832" cy="397031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Figure 7 shows the median minutes played by new signings is less the more homophily the manager expresses.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Unai Emery’s signings that match only play 900 minutes on average which correlates with his low average </a:t>
            </a:r>
            <a:r>
              <a:rPr lang="en-US" dirty="0" err="1"/>
              <a:t>ppg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Although Pep Guardiola’s signings only played 600 minutes on average his avg </a:t>
            </a:r>
            <a:r>
              <a:rPr lang="en-US" dirty="0" err="1"/>
              <a:t>ppg</a:t>
            </a:r>
            <a:r>
              <a:rPr lang="en-US" dirty="0"/>
              <a:t> are still high.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This is due to his buying power which allows for player signings that don’t perform (Figure 10).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4A9601CE-52C6-1F43-8C33-D18591823E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2713415"/>
            <a:ext cx="1742909" cy="4144585"/>
          </a:xfrm>
          <a:prstGeom prst="rect">
            <a:avLst/>
          </a:prstGeom>
        </p:spPr>
      </p:pic>
      <p:pic>
        <p:nvPicPr>
          <p:cNvPr id="66" name="Picture 65" descr="Chart, box and whisker chart&#10;&#10;Description automatically generated">
            <a:extLst>
              <a:ext uri="{FF2B5EF4-FFF2-40B4-BE49-F238E27FC236}">
                <a16:creationId xmlns:a16="http://schemas.microsoft.com/office/drawing/2014/main" id="{7D5B28F4-947C-0C4B-AF55-BA395BF3BE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9182" y="75049"/>
            <a:ext cx="5560132" cy="311953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47" name="TextBox 146">
            <a:extLst>
              <a:ext uri="{FF2B5EF4-FFF2-40B4-BE49-F238E27FC236}">
                <a16:creationId xmlns:a16="http://schemas.microsoft.com/office/drawing/2014/main" id="{861D439D-3AEE-CE42-B7BA-E3F10762AB83}"/>
              </a:ext>
            </a:extLst>
          </p:cNvPr>
          <p:cNvSpPr txBox="1"/>
          <p:nvPr/>
        </p:nvSpPr>
        <p:spPr>
          <a:xfrm>
            <a:off x="11246949" y="2906079"/>
            <a:ext cx="69448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Figure: 6</a:t>
            </a:r>
          </a:p>
        </p:txBody>
      </p:sp>
      <p:pic>
        <p:nvPicPr>
          <p:cNvPr id="69" name="Picture 68" descr="Chart&#10;&#10;Description automatically generated">
            <a:extLst>
              <a:ext uri="{FF2B5EF4-FFF2-40B4-BE49-F238E27FC236}">
                <a16:creationId xmlns:a16="http://schemas.microsoft.com/office/drawing/2014/main" id="{E7752B6D-A611-A942-82ED-324CD7F26A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9182" y="3269627"/>
            <a:ext cx="5560132" cy="3513323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49" name="TextBox 148">
            <a:extLst>
              <a:ext uri="{FF2B5EF4-FFF2-40B4-BE49-F238E27FC236}">
                <a16:creationId xmlns:a16="http://schemas.microsoft.com/office/drawing/2014/main" id="{60BCFB71-6DC3-A043-AFB9-781A3DD363E7}"/>
              </a:ext>
            </a:extLst>
          </p:cNvPr>
          <p:cNvSpPr txBox="1"/>
          <p:nvPr/>
        </p:nvSpPr>
        <p:spPr>
          <a:xfrm>
            <a:off x="11324833" y="6514649"/>
            <a:ext cx="69448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Figure: 7</a:t>
            </a:r>
          </a:p>
        </p:txBody>
      </p:sp>
    </p:spTree>
    <p:extLst>
      <p:ext uri="{BB962C8B-B14F-4D97-AF65-F5344CB8AC3E}">
        <p14:creationId xmlns:p14="http://schemas.microsoft.com/office/powerpoint/2010/main" val="31228719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</TotalTime>
  <Words>909</Words>
  <Application>Microsoft Office PowerPoint</Application>
  <PresentationFormat>Widescreen</PresentationFormat>
  <Paragraphs>207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Calibri</vt:lpstr>
      <vt:lpstr>Calibri Light</vt:lpstr>
      <vt:lpstr>Microsoft Himalaya</vt:lpstr>
      <vt:lpstr>Wingdings</vt:lpstr>
      <vt:lpstr>Office Theme</vt:lpstr>
      <vt:lpstr>Do dogs of the same breed play football together?</vt:lpstr>
      <vt:lpstr>Problem Statement</vt:lpstr>
      <vt:lpstr>Dataset Used</vt:lpstr>
      <vt:lpstr>To what extent is homophily present in the network dataset at hand?</vt:lpstr>
      <vt:lpstr>Simulation Results</vt:lpstr>
      <vt:lpstr>Periodical Homophily measures of each Premier League Club</vt:lpstr>
      <vt:lpstr>Managers to Analyze</vt:lpstr>
      <vt:lpstr>How does homophily relate to an entities Performance?</vt:lpstr>
      <vt:lpstr>Comparison of CL Clubs</vt:lpstr>
      <vt:lpstr>Comparison of Non- CL Clubs</vt:lpstr>
      <vt:lpstr>Position fee cleaned and homophily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 dogs of the same breed play football together?</dc:title>
  <dc:creator>Ramez Hamade</dc:creator>
  <cp:lastModifiedBy>Kabra, Aditya</cp:lastModifiedBy>
  <cp:revision>12</cp:revision>
  <dcterms:created xsi:type="dcterms:W3CDTF">2020-12-17T14:14:37Z</dcterms:created>
  <dcterms:modified xsi:type="dcterms:W3CDTF">2021-01-20T19:42:19Z</dcterms:modified>
</cp:coreProperties>
</file>